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59"/>
  </p:notesMasterIdLst>
  <p:handoutMasterIdLst>
    <p:handoutMasterId r:id="rId60"/>
  </p:handoutMasterIdLst>
  <p:sldIdLst>
    <p:sldId id="260" r:id="rId7"/>
    <p:sldId id="358" r:id="rId8"/>
    <p:sldId id="259" r:id="rId9"/>
    <p:sldId id="266" r:id="rId10"/>
    <p:sldId id="262" r:id="rId11"/>
    <p:sldId id="263" r:id="rId12"/>
    <p:sldId id="268" r:id="rId13"/>
    <p:sldId id="357" r:id="rId14"/>
    <p:sldId id="270" r:id="rId15"/>
    <p:sldId id="269" r:id="rId16"/>
    <p:sldId id="340" r:id="rId17"/>
    <p:sldId id="317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1" r:id="rId27"/>
    <p:sldId id="342" r:id="rId28"/>
    <p:sldId id="343" r:id="rId29"/>
    <p:sldId id="344" r:id="rId30"/>
    <p:sldId id="345" r:id="rId31"/>
    <p:sldId id="346" r:id="rId32"/>
    <p:sldId id="280" r:id="rId33"/>
    <p:sldId id="321" r:id="rId34"/>
    <p:sldId id="347" r:id="rId35"/>
    <p:sldId id="348" r:id="rId36"/>
    <p:sldId id="349" r:id="rId37"/>
    <p:sldId id="322" r:id="rId38"/>
    <p:sldId id="310" r:id="rId39"/>
    <p:sldId id="311" r:id="rId40"/>
    <p:sldId id="320" r:id="rId41"/>
    <p:sldId id="319" r:id="rId42"/>
    <p:sldId id="307" r:id="rId43"/>
    <p:sldId id="314" r:id="rId44"/>
    <p:sldId id="315" r:id="rId45"/>
    <p:sldId id="323" r:id="rId46"/>
    <p:sldId id="324" r:id="rId47"/>
    <p:sldId id="325" r:id="rId48"/>
    <p:sldId id="326" r:id="rId49"/>
    <p:sldId id="329" r:id="rId50"/>
    <p:sldId id="331" r:id="rId51"/>
    <p:sldId id="330" r:id="rId52"/>
    <p:sldId id="350" r:id="rId53"/>
    <p:sldId id="356" r:id="rId54"/>
    <p:sldId id="316" r:id="rId55"/>
    <p:sldId id="354" r:id="rId56"/>
    <p:sldId id="302" r:id="rId57"/>
    <p:sldId id="35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EFEFEF"/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9335" autoAdjust="0"/>
  </p:normalViewPr>
  <p:slideViewPr>
    <p:cSldViewPr snapToGrid="0" showGuides="1">
      <p:cViewPr varScale="1">
        <p:scale>
          <a:sx n="91" d="100"/>
          <a:sy n="91" d="100"/>
        </p:scale>
        <p:origin x="114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904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F49F5-1E29-4DA8-8885-B88DC34C01A6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07A3-7E7B-4E6F-82AD-EB37F0BD5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0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9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4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4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9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4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0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6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93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00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67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61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19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71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On-line</a:t>
            </a:r>
            <a:r>
              <a:rPr lang="en-GB" baseline="0" dirty="0" smtClean="0"/>
              <a:t> access to repository</a:t>
            </a:r>
          </a:p>
          <a:p>
            <a:r>
              <a:rPr lang="en-GB" baseline="0" dirty="0" smtClean="0"/>
              <a:t>Simplifies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90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28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3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Fits into Quality control</a:t>
            </a:r>
          </a:p>
          <a:p>
            <a:pPr lvl="0"/>
            <a:r>
              <a:rPr lang="en-GB" dirty="0" smtClean="0"/>
              <a:t>Recover</a:t>
            </a:r>
          </a:p>
          <a:p>
            <a:pPr lvl="0"/>
            <a:r>
              <a:rPr lang="en-GB" dirty="0" smtClean="0"/>
              <a:t>Audit</a:t>
            </a:r>
          </a:p>
          <a:p>
            <a:pPr lvl="0"/>
            <a:r>
              <a:rPr lang="en-GB" dirty="0" smtClean="0"/>
              <a:t>Resilient</a:t>
            </a:r>
          </a:p>
          <a:p>
            <a:pPr lvl="0"/>
            <a:r>
              <a:rPr lang="en-GB" dirty="0" smtClean="0"/>
              <a:t>Easy to use</a:t>
            </a:r>
          </a:p>
          <a:p>
            <a:pPr lvl="0"/>
            <a:r>
              <a:rPr lang="en-GB" dirty="0" smtClean="0"/>
              <a:t>Unobtrusive</a:t>
            </a:r>
          </a:p>
          <a:p>
            <a:pPr lvl="0"/>
            <a:r>
              <a:rPr lang="en-GB" dirty="0" smtClean="0"/>
              <a:t>- fast</a:t>
            </a:r>
          </a:p>
          <a:p>
            <a:pPr lvl="0"/>
            <a:r>
              <a:rPr lang="en-GB" dirty="0" smtClean="0"/>
              <a:t>- efficient at storing changes (doesn’t eat up storage)</a:t>
            </a:r>
          </a:p>
          <a:p>
            <a:pPr lvl="0"/>
            <a:r>
              <a:rPr lang="en-GB" dirty="0" smtClean="0"/>
              <a:t>- does not impose a way of working</a:t>
            </a:r>
          </a:p>
          <a:p>
            <a:pPr lvl="0"/>
            <a:r>
              <a:rPr lang="en-GB" dirty="0" smtClean="0"/>
              <a:t>Does not lock files being edited – </a:t>
            </a:r>
            <a:r>
              <a:rPr lang="en-GB" dirty="0" err="1" smtClean="0"/>
              <a:t>ie</a:t>
            </a:r>
            <a:r>
              <a:rPr lang="en-GB" dirty="0" smtClean="0"/>
              <a:t> no one is blocked from editing a file</a:t>
            </a:r>
          </a:p>
          <a:p>
            <a:pPr lvl="0"/>
            <a:r>
              <a:rPr lang="en-GB" dirty="0" smtClean="0"/>
              <a:t>Platform independent</a:t>
            </a:r>
          </a:p>
          <a:p>
            <a:pPr lvl="0"/>
            <a:r>
              <a:rPr lang="en-GB" dirty="0" smtClean="0"/>
              <a:t>Well supported (mature forums and tutorials)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20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On-line</a:t>
            </a:r>
            <a:r>
              <a:rPr lang="en-GB" baseline="0" dirty="0" smtClean="0"/>
              <a:t> access to repository</a:t>
            </a:r>
          </a:p>
          <a:p>
            <a:r>
              <a:rPr lang="en-GB" baseline="0" dirty="0" smtClean="0"/>
              <a:t>Simplifies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58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8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25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48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64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91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3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On-line</a:t>
            </a:r>
            <a:r>
              <a:rPr lang="en-GB" baseline="0" dirty="0" smtClean="0"/>
              <a:t> access to repository</a:t>
            </a:r>
          </a:p>
          <a:p>
            <a:r>
              <a:rPr lang="en-GB" baseline="0" dirty="0" smtClean="0"/>
              <a:t>Simplifies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62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51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6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24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6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5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dirty="0"/>
              <a:t>By far, the most widely used modern version control system in the world today is </a:t>
            </a:r>
            <a:r>
              <a:rPr lang="en-GB" dirty="0" smtClean="0"/>
              <a:t>Git’</a:t>
            </a:r>
          </a:p>
          <a:p>
            <a:endParaRPr lang="en-GB" dirty="0"/>
          </a:p>
          <a:p>
            <a:r>
              <a:rPr lang="en-GB" dirty="0" smtClean="0"/>
              <a:t>Lightweight and easy to install</a:t>
            </a:r>
          </a:p>
          <a:p>
            <a:r>
              <a:rPr lang="en-GB" dirty="0" smtClean="0"/>
              <a:t>Very fast, partly because almost all operations are local</a:t>
            </a:r>
          </a:p>
          <a:p>
            <a:r>
              <a:rPr lang="en-GB" dirty="0" smtClean="0"/>
              <a:t>Does not depend on centralised server</a:t>
            </a:r>
          </a:p>
          <a:p>
            <a:r>
              <a:rPr lang="en-GB" dirty="0" smtClean="0"/>
              <a:t>Has become integrated into many tools</a:t>
            </a:r>
          </a:p>
          <a:p>
            <a:endParaRPr lang="en-GB" dirty="0" smtClean="0"/>
          </a:p>
          <a:p>
            <a:r>
              <a:rPr lang="en-GB" dirty="0" smtClean="0"/>
              <a:t>Once you understand the principles you can easily use it when you find it embedded in your tools</a:t>
            </a:r>
          </a:p>
          <a:p>
            <a:endParaRPr lang="en-GB" dirty="0" smtClean="0"/>
          </a:p>
          <a:p>
            <a:r>
              <a:rPr lang="en-GB" dirty="0" smtClean="0"/>
              <a:t>Mature</a:t>
            </a:r>
          </a:p>
          <a:p>
            <a:r>
              <a:rPr lang="en-GB" dirty="0" smtClean="0"/>
              <a:t>Actively maintained</a:t>
            </a:r>
          </a:p>
          <a:p>
            <a:r>
              <a:rPr lang="en-GB" dirty="0" smtClean="0"/>
              <a:t>Fast</a:t>
            </a:r>
          </a:p>
          <a:p>
            <a:r>
              <a:rPr lang="en-GB" dirty="0" smtClean="0"/>
              <a:t>Works on many operating systems</a:t>
            </a:r>
          </a:p>
          <a:p>
            <a:r>
              <a:rPr lang="en-GB" dirty="0" smtClean="0"/>
              <a:t>Highly flexible – from tiny to large projects, individual use to many users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4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Encourages organising work in project folder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8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Git repository Is part of the project</a:t>
            </a:r>
          </a:p>
          <a:p>
            <a:r>
              <a:rPr lang="en-GB" dirty="0" smtClean="0"/>
              <a:t>It is in the root of the project</a:t>
            </a:r>
          </a:p>
          <a:p>
            <a:r>
              <a:rPr lang="en-GB" dirty="0" smtClean="0"/>
              <a:t>Local – therefore no need to be online to get on with work and it is fast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07A3-7E7B-4E6F-82AD-EB37F0BD5E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14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b="0" cap="none" baseline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="0" baseline="0">
                <a:latin typeface="Calibri Light" panose="020F0302020204030204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erc-ceh.github.io/version_control/install_sourcetree_windows" TargetMode="Externa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nerc-ceh.github.io/version_control/exercise1" TargetMode="Externa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github.com/NERC-CEH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rc-ceh.github.io/version_control/exercise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articles/inviting-collaborators-to-a-personal-repository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nerc-ceh.github.io/version_control/exercise3" TargetMode="Externa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11" Type="http://schemas.openxmlformats.org/officeDocument/2006/relationships/image" Target="../media/image30.png"/><Relationship Id="rId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atlassian.com/git/tutorials/what-is-version-contr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47900" y="1112520"/>
            <a:ext cx="4069080" cy="12039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6000" dirty="0"/>
              <a:t>Version </a:t>
            </a:r>
            <a:r>
              <a:rPr lang="en-GB" sz="16000" dirty="0" smtClean="0"/>
              <a:t>Control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version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9" y="2976285"/>
            <a:ext cx="4293235" cy="18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/>
              <a:t>P</a:t>
            </a:r>
            <a:r>
              <a:rPr lang="fr-FR" dirty="0" err="1" smtClean="0"/>
              <a:t>rinciples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5510" y="2180418"/>
            <a:ext cx="3079907" cy="1767726"/>
            <a:chOff x="339965" y="2525370"/>
            <a:chExt cx="3079907" cy="17677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72" y="3435846"/>
              <a:ext cx="1257300" cy="857250"/>
            </a:xfrm>
            <a:prstGeom prst="rect">
              <a:avLst/>
            </a:prstGeom>
            <a:effectLst>
              <a:outerShdw blurRad="127000" dist="50800" dir="54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10" name="Oval Callout 9"/>
            <p:cNvSpPr/>
            <p:nvPr/>
          </p:nvSpPr>
          <p:spPr>
            <a:xfrm>
              <a:off x="339965" y="2525370"/>
              <a:ext cx="1368152" cy="993288"/>
            </a:xfrm>
            <a:prstGeom prst="wedgeEllipseCallout">
              <a:avLst>
                <a:gd name="adj1" fmla="val 79741"/>
                <a:gd name="adj2" fmla="val 3869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Your project</a:t>
              </a:r>
              <a:endParaRPr lang="en-GB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8673" y="2710120"/>
            <a:ext cx="5209959" cy="1310032"/>
            <a:chOff x="3538673" y="3847160"/>
            <a:chExt cx="5209959" cy="1310032"/>
          </a:xfrm>
        </p:grpSpPr>
        <p:grpSp>
          <p:nvGrpSpPr>
            <p:cNvPr id="18" name="Group 17"/>
            <p:cNvGrpSpPr/>
            <p:nvPr/>
          </p:nvGrpSpPr>
          <p:grpSpPr>
            <a:xfrm>
              <a:off x="5264100" y="3847160"/>
              <a:ext cx="3484532" cy="1310032"/>
              <a:chOff x="5264100" y="3366036"/>
              <a:chExt cx="3484532" cy="131003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264100" y="3637486"/>
                <a:ext cx="1333500" cy="1038582"/>
                <a:chOff x="4932040" y="3424775"/>
                <a:chExt cx="1333500" cy="103858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57"/>
                <a:stretch/>
              </p:blipFill>
              <p:spPr>
                <a:xfrm>
                  <a:off x="4932040" y="3424775"/>
                  <a:ext cx="1333500" cy="1038582"/>
                </a:xfrm>
                <a:prstGeom prst="rect">
                  <a:avLst/>
                </a:prstGeom>
                <a:effectLst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</p:spPr>
            </p:pic>
            <p:sp>
              <p:nvSpPr>
                <p:cNvPr id="7" name="Oval 6"/>
                <p:cNvSpPr/>
                <p:nvPr/>
              </p:nvSpPr>
              <p:spPr>
                <a:xfrm>
                  <a:off x="4932040" y="3496570"/>
                  <a:ext cx="1224136" cy="363497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Oval Callout 12"/>
              <p:cNvSpPr/>
              <p:nvPr/>
            </p:nvSpPr>
            <p:spPr>
              <a:xfrm>
                <a:off x="6975855" y="3366036"/>
                <a:ext cx="1772777" cy="859476"/>
              </a:xfrm>
              <a:prstGeom prst="wedgeEllipseCallout">
                <a:avLst>
                  <a:gd name="adj1" fmla="val -80228"/>
                  <a:gd name="adj2" fmla="val 160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G</a:t>
                </a:r>
                <a:r>
                  <a:rPr lang="en-GB" dirty="0" smtClean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it</a:t>
                </a: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r</a:t>
                </a:r>
                <a:r>
                  <a:rPr lang="en-GB" dirty="0" smtClean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epository</a:t>
                </a:r>
              </a:p>
              <a:p>
                <a:pPr algn="ctr"/>
                <a:r>
                  <a:rPr lang="en-GB" dirty="0" smtClean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added</a:t>
                </a:r>
                <a:endParaRPr lang="en-GB" dirty="0">
                  <a:solidFill>
                    <a:schemeClr val="bg1"/>
                  </a:solidFill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>
              <a:off x="3538673" y="4365104"/>
              <a:ext cx="1641875" cy="69335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Enable Git</a:t>
              </a:r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8838" y="1281546"/>
            <a:ext cx="492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 Light" panose="020F0302020204030204" pitchFamily="34" charset="0"/>
              </a:rPr>
              <a:t>Add Git to your project</a:t>
            </a:r>
            <a:endParaRPr lang="en-GB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5" y="728663"/>
            <a:ext cx="9373893" cy="6129337"/>
          </a:xfrm>
        </p:spPr>
        <p:txBody>
          <a:bodyPr/>
          <a:lstStyle/>
          <a:p>
            <a:r>
              <a:rPr lang="en-GB" dirty="0" smtClean="0"/>
              <a:t>After </a:t>
            </a:r>
            <a:r>
              <a:rPr lang="en-GB" dirty="0"/>
              <a:t>editing </a:t>
            </a:r>
            <a:r>
              <a:rPr lang="en-GB" dirty="0" smtClean="0"/>
              <a:t>project files</a:t>
            </a:r>
            <a:r>
              <a:rPr lang="en-GB" dirty="0"/>
              <a:t>, save your changes to </a:t>
            </a:r>
            <a:r>
              <a:rPr lang="en-GB" dirty="0" smtClean="0"/>
              <a:t>Git</a:t>
            </a:r>
          </a:p>
          <a:p>
            <a:r>
              <a:rPr lang="en-GB" dirty="0" smtClean="0"/>
              <a:t>This is called </a:t>
            </a:r>
            <a:r>
              <a:rPr lang="en-GB" b="1" dirty="0" smtClean="0"/>
              <a:t>Committing</a:t>
            </a:r>
          </a:p>
          <a:p>
            <a:r>
              <a:rPr lang="en-GB" dirty="0" smtClean="0"/>
              <a:t>Git does </a:t>
            </a:r>
            <a:r>
              <a:rPr lang="en-GB" b="1" dirty="0" smtClean="0"/>
              <a:t>not automatically </a:t>
            </a:r>
            <a:r>
              <a:rPr lang="en-GB" dirty="0" smtClean="0"/>
              <a:t>save your changes</a:t>
            </a:r>
          </a:p>
          <a:p>
            <a:r>
              <a:rPr lang="en-GB" dirty="0" smtClean="0"/>
              <a:t>Committing records who did what when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77818" y="3343564"/>
            <a:ext cx="5603559" cy="2798613"/>
            <a:chOff x="2483768" y="2492896"/>
            <a:chExt cx="4200525" cy="29432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492896"/>
              <a:ext cx="4200525" cy="2943225"/>
            </a:xfrm>
            <a:prstGeom prst="rect">
              <a:avLst/>
            </a:prstGeom>
            <a:effectLst>
              <a:outerShdw blurRad="177800" dist="127000" dir="66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644008" y="351011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Edits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563888" y="2708920"/>
              <a:ext cx="2592288" cy="769392"/>
              <a:chOff x="3563888" y="1837462"/>
              <a:chExt cx="2592288" cy="76939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3563888" y="2030790"/>
                <a:ext cx="2592288" cy="576064"/>
              </a:xfrm>
              <a:prstGeom prst="straightConnector1">
                <a:avLst/>
              </a:prstGeom>
              <a:ln w="3492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 rot="723267">
                <a:off x="4333104" y="1837462"/>
                <a:ext cx="1664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>
                    <a:solidFill>
                      <a:srgbClr val="00B050"/>
                    </a:solidFill>
                  </a:rPr>
                  <a:t>Commit</a:t>
                </a:r>
                <a:endParaRPr lang="en-GB" sz="36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659380" y="2750820"/>
              <a:ext cx="914400" cy="259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81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79613" y="728663"/>
            <a:ext cx="9554522" cy="61293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Committing is a two step process:</a:t>
            </a:r>
          </a:p>
          <a:p>
            <a:pPr marL="382587" lvl="1" indent="0">
              <a:buNone/>
            </a:pPr>
            <a:r>
              <a:rPr lang="en-GB" dirty="0" smtClean="0"/>
              <a:t>1. </a:t>
            </a:r>
            <a:r>
              <a:rPr lang="en-GB" dirty="0"/>
              <a:t>C</a:t>
            </a:r>
            <a:r>
              <a:rPr lang="en-GB" dirty="0" smtClean="0"/>
              <a:t>hoose the changes you want in the commit – called </a:t>
            </a:r>
            <a:r>
              <a:rPr lang="en-GB" b="1" dirty="0" smtClean="0"/>
              <a:t>Staging</a:t>
            </a:r>
            <a:r>
              <a:rPr lang="en-GB" dirty="0" smtClean="0"/>
              <a:t> </a:t>
            </a:r>
          </a:p>
          <a:p>
            <a:pPr marL="382587" lvl="1" indent="0">
              <a:buNone/>
            </a:pPr>
            <a:r>
              <a:rPr lang="en-GB" dirty="0" smtClean="0"/>
              <a:t>2. Do the </a:t>
            </a:r>
            <a:r>
              <a:rPr lang="en-GB" b="1" dirty="0" smtClean="0"/>
              <a:t>Commit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14978" y="2078181"/>
            <a:ext cx="5378912" cy="3785481"/>
            <a:chOff x="2841451" y="2733963"/>
            <a:chExt cx="5378912" cy="378548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451" y="3576219"/>
              <a:ext cx="4200525" cy="2943225"/>
            </a:xfrm>
            <a:prstGeom prst="rect">
              <a:avLst/>
            </a:prstGeom>
            <a:effectLst>
              <a:outerShdw blurRad="177800" dist="127000" dir="6600000" algn="ctr" rotWithShape="0">
                <a:schemeClr val="bg1">
                  <a:lumMod val="50000"/>
                </a:scheme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4953744" y="4750811"/>
              <a:ext cx="10801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Edits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391563" y="2733963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cxnSp>
          <p:nvCxnSpPr>
            <p:cNvPr id="26" name="Straight Arrow Connector 25"/>
            <p:cNvCxnSpPr>
              <a:endCxn id="25" idx="2"/>
            </p:cNvCxnSpPr>
            <p:nvPr/>
          </p:nvCxnSpPr>
          <p:spPr>
            <a:xfrm flipV="1">
              <a:off x="3840480" y="3263900"/>
              <a:ext cx="2551083" cy="645896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922982" y="3731491"/>
              <a:ext cx="1727200" cy="803566"/>
            </a:xfrm>
            <a:prstGeom prst="straightConnector1">
              <a:avLst/>
            </a:prstGeom>
            <a:ln w="349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727306">
              <a:off x="4112098" y="2999373"/>
              <a:ext cx="214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2. Commit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028942">
              <a:off x="4755234" y="3631006"/>
              <a:ext cx="1694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1. Stage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44" name="Oval 43"/>
          <p:cNvSpPr/>
          <p:nvPr/>
        </p:nvSpPr>
        <p:spPr>
          <a:xfrm>
            <a:off x="4715123" y="3590217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715123" y="3988809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4687010" y="1191491"/>
            <a:ext cx="4186827" cy="2503319"/>
            <a:chOff x="4687010" y="1191491"/>
            <a:chExt cx="4186827" cy="2503319"/>
          </a:xfrm>
        </p:grpSpPr>
        <p:grpSp>
          <p:nvGrpSpPr>
            <p:cNvPr id="39" name="Group 38"/>
            <p:cNvGrpSpPr/>
            <p:nvPr/>
          </p:nvGrpSpPr>
          <p:grpSpPr>
            <a:xfrm>
              <a:off x="5511956" y="1191491"/>
              <a:ext cx="3361881" cy="2315035"/>
              <a:chOff x="5511956" y="1191491"/>
              <a:chExt cx="3361881" cy="23150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045037" y="1191491"/>
                <a:ext cx="1828800" cy="10529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App.js</a:t>
                </a:r>
              </a:p>
              <a:p>
                <a:pPr algn="ctr"/>
                <a:endParaRPr lang="en-GB" dirty="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511956" y="2234317"/>
                <a:ext cx="2240566" cy="1272209"/>
                <a:chOff x="5511956" y="2234317"/>
                <a:chExt cx="2240566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511956" y="2287730"/>
                  <a:ext cx="22041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Oval 47"/>
            <p:cNvSpPr/>
            <p:nvPr/>
          </p:nvSpPr>
          <p:spPr>
            <a:xfrm>
              <a:off x="4687010" y="3580510"/>
              <a:ext cx="131233" cy="1143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15123" y="4388053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23588" y="4785988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44" name="Oval 43"/>
          <p:cNvSpPr/>
          <p:nvPr/>
        </p:nvSpPr>
        <p:spPr>
          <a:xfrm>
            <a:off x="4715123" y="3590217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715123" y="3988809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45037" y="1191491"/>
            <a:ext cx="1828800" cy="1052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App.js</a:t>
            </a:r>
          </a:p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4687010" y="3580510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15123" y="4388053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23588" y="4785988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17921" y="1033670"/>
            <a:ext cx="132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Staged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7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grpSp>
        <p:nvGrpSpPr>
          <p:cNvPr id="56" name="Group 55"/>
          <p:cNvGrpSpPr/>
          <p:nvPr/>
        </p:nvGrpSpPr>
        <p:grpSpPr>
          <a:xfrm>
            <a:off x="4681304" y="1191491"/>
            <a:ext cx="4192533" cy="2898291"/>
            <a:chOff x="4681304" y="1191491"/>
            <a:chExt cx="4192533" cy="2898291"/>
          </a:xfrm>
        </p:grpSpPr>
        <p:grpSp>
          <p:nvGrpSpPr>
            <p:cNvPr id="39" name="Group 38"/>
            <p:cNvGrpSpPr/>
            <p:nvPr/>
          </p:nvGrpSpPr>
          <p:grpSpPr>
            <a:xfrm>
              <a:off x="5511956" y="1191491"/>
              <a:ext cx="3361881" cy="2315035"/>
              <a:chOff x="5511956" y="1191491"/>
              <a:chExt cx="3361881" cy="231503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045037" y="1191491"/>
                <a:ext cx="1828800" cy="10529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App.js</a:t>
                </a:r>
              </a:p>
              <a:p>
                <a:pPr algn="ctr"/>
                <a:r>
                  <a:rPr lang="en-GB" dirty="0" smtClean="0"/>
                  <a:t>Map.js</a:t>
                </a:r>
                <a:endParaRPr lang="en-GB" dirty="0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511956" y="2234317"/>
                <a:ext cx="2240566" cy="1272209"/>
                <a:chOff x="5511956" y="2234317"/>
                <a:chExt cx="2240566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511956" y="2287730"/>
                  <a:ext cx="220411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Oval 47"/>
            <p:cNvSpPr/>
            <p:nvPr/>
          </p:nvSpPr>
          <p:spPr>
            <a:xfrm>
              <a:off x="4687010" y="3580510"/>
              <a:ext cx="131233" cy="1143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4681304" y="3975482"/>
              <a:ext cx="131233" cy="1143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5123" y="4388053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723588" y="4785988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7045037" y="1191491"/>
            <a:ext cx="1828800" cy="1052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App.js</a:t>
            </a:r>
          </a:p>
          <a:p>
            <a:pPr algn="ctr"/>
            <a:r>
              <a:rPr lang="en-GB" dirty="0" smtClean="0"/>
              <a:t>Map.js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7921" y="1033670"/>
            <a:ext cx="132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Staged files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715123" y="4388053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23588" y="4785988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15123" y="4388053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23588" y="4785988"/>
            <a:ext cx="87465" cy="87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038109" y="1191491"/>
            <a:ext cx="1828800" cy="1059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App.js</a:t>
            </a:r>
          </a:p>
          <a:p>
            <a:pPr algn="ctr"/>
            <a:r>
              <a:rPr lang="en-GB" dirty="0" smtClean="0"/>
              <a:t>Map.js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4754880" y="1174860"/>
            <a:ext cx="2564953" cy="1608100"/>
            <a:chOff x="5151120" y="2143595"/>
            <a:chExt cx="2564953" cy="1608100"/>
          </a:xfrm>
        </p:grpSpPr>
        <p:sp>
          <p:nvSpPr>
            <p:cNvPr id="35" name="TextBox 34"/>
            <p:cNvSpPr txBox="1"/>
            <p:nvPr/>
          </p:nvSpPr>
          <p:spPr>
            <a:xfrm rot="20288214">
              <a:off x="5511954" y="2143595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“Added title”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36" name="Straight Arrow Connector 35"/>
            <p:cNvCxnSpPr>
              <a:endCxn id="13" idx="2"/>
            </p:cNvCxnSpPr>
            <p:nvPr/>
          </p:nvCxnSpPr>
          <p:spPr>
            <a:xfrm flipV="1">
              <a:off x="5151120" y="2686699"/>
              <a:ext cx="2290157" cy="1064996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7038109" y="1191491"/>
            <a:ext cx="1828800" cy="1059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AppView.js</a:t>
            </a:r>
          </a:p>
          <a:p>
            <a:pPr algn="ctr"/>
            <a:r>
              <a:rPr lang="en-GB" dirty="0" smtClean="0"/>
              <a:t>MapView.js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5511956" y="2234317"/>
            <a:ext cx="2240566" cy="1272209"/>
            <a:chOff x="5511956" y="2234317"/>
            <a:chExt cx="2240566" cy="1272209"/>
          </a:xfrm>
        </p:grpSpPr>
        <p:sp>
          <p:nvSpPr>
            <p:cNvPr id="25" name="TextBox 24"/>
            <p:cNvSpPr txBox="1"/>
            <p:nvPr/>
          </p:nvSpPr>
          <p:spPr>
            <a:xfrm rot="19721458">
              <a:off x="5511956" y="2287730"/>
              <a:ext cx="220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Stage files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661329" y="2234317"/>
              <a:ext cx="2091193" cy="1272209"/>
            </a:xfrm>
            <a:prstGeom prst="straightConnector1">
              <a:avLst/>
            </a:prstGeom>
            <a:ln w="349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7045037" y="1191491"/>
            <a:ext cx="1828800" cy="1052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App.js</a:t>
            </a:r>
          </a:p>
          <a:p>
            <a:pPr algn="ctr"/>
            <a:r>
              <a:rPr lang="en-GB" dirty="0" smtClean="0"/>
              <a:t>Map.js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8144" y="3568559"/>
            <a:ext cx="1080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Edits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38109" y="1191491"/>
            <a:ext cx="1828800" cy="10598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AppView.js</a:t>
            </a:r>
          </a:p>
          <a:p>
            <a:pPr algn="ctr"/>
            <a:r>
              <a:rPr lang="en-GB" dirty="0" smtClean="0"/>
              <a:t>MapView.js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4754880" y="1243440"/>
            <a:ext cx="2359213" cy="1539520"/>
            <a:chOff x="5151120" y="2212175"/>
            <a:chExt cx="2359213" cy="1539520"/>
          </a:xfrm>
        </p:grpSpPr>
        <p:sp>
          <p:nvSpPr>
            <p:cNvPr id="35" name="TextBox 34"/>
            <p:cNvSpPr txBox="1"/>
            <p:nvPr/>
          </p:nvSpPr>
          <p:spPr>
            <a:xfrm rot="20288214">
              <a:off x="5306214" y="2212175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“Added button”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36" name="Straight Arrow Connector 35"/>
            <p:cNvCxnSpPr>
              <a:endCxn id="13" idx="2"/>
            </p:cNvCxnSpPr>
            <p:nvPr/>
          </p:nvCxnSpPr>
          <p:spPr>
            <a:xfrm flipV="1">
              <a:off x="5151120" y="2686699"/>
              <a:ext cx="2290157" cy="1064996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Today’s 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478172"/>
            <a:ext cx="9202723" cy="637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Three sessions, each consisting of an initial presentation followed by a practical session.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Introduction to version control</a:t>
            </a:r>
          </a:p>
          <a:p>
            <a:pPr marL="839787" lvl="1" indent="-457200"/>
            <a:r>
              <a:rPr lang="en-GB" sz="2000" dirty="0" smtClean="0"/>
              <a:t>What it is and the benefits it provides</a:t>
            </a:r>
          </a:p>
          <a:p>
            <a:pPr marL="839787" lvl="1" indent="-457200"/>
            <a:r>
              <a:rPr lang="en-GB" sz="2000" dirty="0" smtClean="0"/>
              <a:t>Basic version control on your local pc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400" dirty="0" smtClean="0"/>
              <a:t>Remote hosting</a:t>
            </a:r>
          </a:p>
          <a:p>
            <a:pPr lvl="1"/>
            <a:r>
              <a:rPr lang="en-GB" sz="2000" dirty="0" smtClean="0"/>
              <a:t>Putting your version control on a remote host</a:t>
            </a:r>
          </a:p>
          <a:p>
            <a:pPr lvl="1"/>
            <a:r>
              <a:rPr lang="en-GB" sz="2000" dirty="0" smtClean="0"/>
              <a:t>Using NERC </a:t>
            </a:r>
            <a:r>
              <a:rPr lang="en-GB" sz="2000" dirty="0" err="1" smtClean="0"/>
              <a:t>Github</a:t>
            </a:r>
            <a:r>
              <a:rPr lang="en-GB" sz="2000" dirty="0" smtClean="0"/>
              <a:t> account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dirty="0" smtClean="0"/>
              <a:t>Team working</a:t>
            </a:r>
          </a:p>
          <a:p>
            <a:pPr lvl="1"/>
            <a:r>
              <a:rPr lang="en-GB" sz="2000" dirty="0" smtClean="0"/>
              <a:t>Working together on a set of files</a:t>
            </a:r>
          </a:p>
          <a:p>
            <a:pPr lvl="1"/>
            <a:r>
              <a:rPr lang="en-GB" sz="2000" dirty="0" smtClean="0"/>
              <a:t>Resolving conflicts</a:t>
            </a:r>
          </a:p>
          <a:p>
            <a:pPr marL="531813" indent="-457200">
              <a:buFont typeface="+mj-lt"/>
              <a:buAutoNum type="arabicPeriod" startAt="3"/>
            </a:pPr>
            <a:r>
              <a:rPr lang="en-GB" sz="2400" dirty="0" smtClean="0"/>
              <a:t>Extras and more advanced topics</a:t>
            </a:r>
          </a:p>
          <a:p>
            <a:pPr marL="514350" indent="-514350">
              <a:buFont typeface="+mj-lt"/>
              <a:buAutoNum type="arabicPeriod" startAt="2"/>
            </a:pPr>
            <a:endParaRPr lang="en-GB" sz="2400" dirty="0" smtClean="0"/>
          </a:p>
          <a:p>
            <a:pPr marL="514350" indent="-514350">
              <a:buFont typeface="+mj-lt"/>
              <a:buAutoNum type="arabicPeriod" startAt="2"/>
            </a:pPr>
            <a:endParaRPr lang="en-GB" sz="2000" dirty="0" smtClean="0"/>
          </a:p>
          <a:p>
            <a:pPr marL="514350" indent="-514350">
              <a:buFont typeface="+mj-lt"/>
              <a:buAutoNum type="arabicPeriod" startAt="2"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70" y="2374085"/>
            <a:ext cx="1065490" cy="941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12" y="4236440"/>
            <a:ext cx="1297292" cy="10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1635" y="1243440"/>
            <a:ext cx="7057324" cy="1759417"/>
            <a:chOff x="81635" y="1243440"/>
            <a:chExt cx="7057324" cy="1759417"/>
          </a:xfrm>
        </p:grpSpPr>
        <p:sp>
          <p:nvSpPr>
            <p:cNvPr id="13" name="TextBox 12"/>
            <p:cNvSpPr txBox="1"/>
            <p:nvPr/>
          </p:nvSpPr>
          <p:spPr>
            <a:xfrm rot="20288214">
              <a:off x="4909974" y="1243440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“Changed style”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52" idx="2"/>
            </p:cNvCxnSpPr>
            <p:nvPr/>
          </p:nvCxnSpPr>
          <p:spPr>
            <a:xfrm flipV="1">
              <a:off x="4754880" y="1655051"/>
              <a:ext cx="2384079" cy="1127909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635" y="2633525"/>
              <a:ext cx="351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  <a:r>
                <a:rPr lang="en-GB" dirty="0" smtClean="0"/>
                <a:t> Changed </a:t>
              </a:r>
              <a:r>
                <a:rPr lang="en-GB" smtClean="0"/>
                <a:t>style </a:t>
              </a:r>
              <a:r>
                <a:rPr lang="en-GB" i="1" smtClean="0">
                  <a:solidFill>
                    <a:srgbClr val="0070C0"/>
                  </a:solidFill>
                </a:rPr>
                <a:t>Jon </a:t>
              </a:r>
              <a:r>
                <a:rPr lang="en-GB" sz="1400" i="1" dirty="0" smtClean="0">
                  <a:solidFill>
                    <a:srgbClr val="0070C0"/>
                  </a:solidFill>
                </a:rPr>
                <a:t>01-04-2017 15:23</a:t>
              </a:r>
              <a:endParaRPr lang="en-GB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9396" y="3299689"/>
            <a:ext cx="1976790" cy="646331"/>
            <a:chOff x="4707503" y="2564904"/>
            <a:chExt cx="197679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2564904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07503" y="284119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4636" y="3443705"/>
            <a:ext cx="2033558" cy="646331"/>
            <a:chOff x="4722743" y="2708920"/>
            <a:chExt cx="203355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2708920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2743" y="324505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4650434" y="4369942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677016" y="3587721"/>
            <a:ext cx="2113186" cy="883441"/>
            <a:chOff x="4715123" y="2852936"/>
            <a:chExt cx="2113186" cy="883441"/>
          </a:xfrm>
        </p:grpSpPr>
        <p:sp>
          <p:nvSpPr>
            <p:cNvPr id="29" name="TextBox 28"/>
            <p:cNvSpPr txBox="1"/>
            <p:nvPr/>
          </p:nvSpPr>
          <p:spPr>
            <a:xfrm>
              <a:off x="5868144" y="2852936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5123" y="364891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636" y="3731737"/>
            <a:ext cx="2177574" cy="937545"/>
            <a:chOff x="4722743" y="2996952"/>
            <a:chExt cx="2177574" cy="937545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2996952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22743" y="384703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666" y="1125114"/>
            <a:ext cx="4335093" cy="3563344"/>
            <a:chOff x="4632666" y="1125114"/>
            <a:chExt cx="4335093" cy="3563344"/>
          </a:xfrm>
        </p:grpSpPr>
        <p:sp>
          <p:nvSpPr>
            <p:cNvPr id="52" name="Oval 51"/>
            <p:cNvSpPr/>
            <p:nvPr/>
          </p:nvSpPr>
          <p:spPr>
            <a:xfrm>
              <a:off x="7138959" y="1125114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666" y="2184987"/>
              <a:ext cx="3243147" cy="2503471"/>
              <a:chOff x="4632666" y="2184987"/>
              <a:chExt cx="3243147" cy="250347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135738" y="2184987"/>
                <a:ext cx="2740075" cy="1321539"/>
                <a:chOff x="5135739" y="2234317"/>
                <a:chExt cx="2660900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135739" y="2367749"/>
                  <a:ext cx="26609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all files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632666" y="3568318"/>
                <a:ext cx="158853" cy="1120140"/>
                <a:chOff x="4573401" y="3568318"/>
                <a:chExt cx="158853" cy="11201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573401" y="3568318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85153" y="3969386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585153" y="4367319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601021" y="4574158"/>
                  <a:ext cx="131233" cy="114300"/>
                </a:xfrm>
                <a:prstGeom prst="ellipse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1635" y="1243440"/>
            <a:ext cx="7057324" cy="2010877"/>
            <a:chOff x="81635" y="1243440"/>
            <a:chExt cx="7057324" cy="2010877"/>
          </a:xfrm>
        </p:grpSpPr>
        <p:sp>
          <p:nvSpPr>
            <p:cNvPr id="13" name="TextBox 12"/>
            <p:cNvSpPr txBox="1"/>
            <p:nvPr/>
          </p:nvSpPr>
          <p:spPr>
            <a:xfrm rot="20288214">
              <a:off x="4909974" y="1243440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“Added slider”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52" idx="2"/>
            </p:cNvCxnSpPr>
            <p:nvPr/>
          </p:nvCxnSpPr>
          <p:spPr>
            <a:xfrm flipV="1">
              <a:off x="4754880" y="1655051"/>
              <a:ext cx="2384079" cy="1127909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635" y="2884985"/>
              <a:ext cx="351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r>
                <a:rPr lang="en-GB" dirty="0" smtClean="0"/>
                <a:t> Added </a:t>
              </a:r>
              <a:r>
                <a:rPr lang="en-GB" smtClean="0"/>
                <a:t>slider </a:t>
              </a:r>
              <a:r>
                <a:rPr lang="en-GB" i="1" smtClean="0">
                  <a:solidFill>
                    <a:srgbClr val="0070C0"/>
                  </a:solidFill>
                </a:rPr>
                <a:t>Jon </a:t>
              </a:r>
              <a:r>
                <a:rPr lang="en-GB" sz="1400" i="1" dirty="0" smtClean="0">
                  <a:solidFill>
                    <a:srgbClr val="0070C0"/>
                  </a:solidFill>
                </a:rPr>
                <a:t>03-04-2017 08:32</a:t>
              </a:r>
              <a:endParaRPr lang="en-GB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9396" y="3299689"/>
            <a:ext cx="1976790" cy="646331"/>
            <a:chOff x="4707503" y="2564904"/>
            <a:chExt cx="197679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2564904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07503" y="284119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4636" y="3443705"/>
            <a:ext cx="2033558" cy="646331"/>
            <a:chOff x="4722743" y="2708920"/>
            <a:chExt cx="203355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2708920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2743" y="324505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4650434" y="4369942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677016" y="3587721"/>
            <a:ext cx="2113186" cy="883441"/>
            <a:chOff x="4715123" y="2852936"/>
            <a:chExt cx="2113186" cy="883441"/>
          </a:xfrm>
        </p:grpSpPr>
        <p:sp>
          <p:nvSpPr>
            <p:cNvPr id="29" name="TextBox 28"/>
            <p:cNvSpPr txBox="1"/>
            <p:nvPr/>
          </p:nvSpPr>
          <p:spPr>
            <a:xfrm>
              <a:off x="5868144" y="2852936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5123" y="364891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636" y="3731737"/>
            <a:ext cx="2177574" cy="937545"/>
            <a:chOff x="4722743" y="2996952"/>
            <a:chExt cx="2177574" cy="937545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2996952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22743" y="384703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666" y="1125114"/>
            <a:ext cx="4335093" cy="3563344"/>
            <a:chOff x="4632666" y="1125114"/>
            <a:chExt cx="4335093" cy="3563344"/>
          </a:xfrm>
        </p:grpSpPr>
        <p:sp>
          <p:nvSpPr>
            <p:cNvPr id="52" name="Oval 51"/>
            <p:cNvSpPr/>
            <p:nvPr/>
          </p:nvSpPr>
          <p:spPr>
            <a:xfrm>
              <a:off x="7138959" y="1125114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666" y="2184987"/>
              <a:ext cx="3216193" cy="2503471"/>
              <a:chOff x="4632666" y="2184987"/>
              <a:chExt cx="3216193" cy="250347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478989" y="2184987"/>
                <a:ext cx="2369870" cy="1321539"/>
                <a:chOff x="5469071" y="2234317"/>
                <a:chExt cx="2301392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469071" y="2275151"/>
                  <a:ext cx="23013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files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632666" y="3568318"/>
                <a:ext cx="158853" cy="1120140"/>
                <a:chOff x="4573401" y="3568318"/>
                <a:chExt cx="158853" cy="11201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573401" y="3568318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85153" y="3969386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585153" y="4367319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601021" y="4574158"/>
                  <a:ext cx="131233" cy="114300"/>
                </a:xfrm>
                <a:prstGeom prst="ellipse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1635" y="1243440"/>
            <a:ext cx="7057324" cy="2010877"/>
            <a:chOff x="81635" y="1243440"/>
            <a:chExt cx="7057324" cy="2010877"/>
          </a:xfrm>
        </p:grpSpPr>
        <p:sp>
          <p:nvSpPr>
            <p:cNvPr id="13" name="TextBox 12"/>
            <p:cNvSpPr txBox="1"/>
            <p:nvPr/>
          </p:nvSpPr>
          <p:spPr>
            <a:xfrm rot="20288214">
              <a:off x="4909974" y="1243440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“Fixed data”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52" idx="2"/>
            </p:cNvCxnSpPr>
            <p:nvPr/>
          </p:nvCxnSpPr>
          <p:spPr>
            <a:xfrm flipV="1">
              <a:off x="4754880" y="1655051"/>
              <a:ext cx="2384079" cy="1127909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635" y="2884985"/>
              <a:ext cx="351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r>
                <a:rPr lang="en-GB" dirty="0" smtClean="0"/>
                <a:t> Added </a:t>
              </a:r>
              <a:r>
                <a:rPr lang="en-GB" smtClean="0"/>
                <a:t>slider </a:t>
              </a:r>
              <a:r>
                <a:rPr lang="en-GB" i="1" smtClean="0">
                  <a:solidFill>
                    <a:srgbClr val="0070C0"/>
                  </a:solidFill>
                </a:rPr>
                <a:t>Jon </a:t>
              </a:r>
              <a:r>
                <a:rPr lang="en-GB" sz="1400" i="1" dirty="0" smtClean="0">
                  <a:solidFill>
                    <a:srgbClr val="0070C0"/>
                  </a:solidFill>
                </a:rPr>
                <a:t>03-04-2017 08:32</a:t>
              </a:r>
              <a:endParaRPr lang="en-GB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9396" y="3299689"/>
            <a:ext cx="1976790" cy="646331"/>
            <a:chOff x="4707503" y="2564904"/>
            <a:chExt cx="197679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2564904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07503" y="284119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4636" y="3443705"/>
            <a:ext cx="2033558" cy="646331"/>
            <a:chOff x="4722743" y="2708920"/>
            <a:chExt cx="203355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2708920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2743" y="324505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4650434" y="4369942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677016" y="3587721"/>
            <a:ext cx="2113186" cy="883441"/>
            <a:chOff x="4715123" y="2852936"/>
            <a:chExt cx="2113186" cy="883441"/>
          </a:xfrm>
        </p:grpSpPr>
        <p:sp>
          <p:nvSpPr>
            <p:cNvPr id="29" name="TextBox 28"/>
            <p:cNvSpPr txBox="1"/>
            <p:nvPr/>
          </p:nvSpPr>
          <p:spPr>
            <a:xfrm>
              <a:off x="5868144" y="2852936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5123" y="364891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636" y="3731737"/>
            <a:ext cx="2177574" cy="937545"/>
            <a:chOff x="4722743" y="2996952"/>
            <a:chExt cx="2177574" cy="937545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2996952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22743" y="384703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666" y="1125114"/>
            <a:ext cx="4335093" cy="3563344"/>
            <a:chOff x="4632666" y="1125114"/>
            <a:chExt cx="4335093" cy="3563344"/>
          </a:xfrm>
        </p:grpSpPr>
        <p:sp>
          <p:nvSpPr>
            <p:cNvPr id="52" name="Oval 51"/>
            <p:cNvSpPr/>
            <p:nvPr/>
          </p:nvSpPr>
          <p:spPr>
            <a:xfrm>
              <a:off x="7138959" y="1125114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666" y="2184987"/>
              <a:ext cx="3216193" cy="2503471"/>
              <a:chOff x="4632666" y="2184987"/>
              <a:chExt cx="3216193" cy="250347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478989" y="2184987"/>
                <a:ext cx="2369870" cy="1321539"/>
                <a:chOff x="5469071" y="2234317"/>
                <a:chExt cx="2301392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469071" y="2275151"/>
                  <a:ext cx="23013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files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632666" y="3568318"/>
                <a:ext cx="158853" cy="1120140"/>
                <a:chOff x="4573401" y="3568318"/>
                <a:chExt cx="158853" cy="11201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573401" y="3568318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85153" y="3969386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585153" y="4367319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601021" y="4574158"/>
                  <a:ext cx="131233" cy="114300"/>
                </a:xfrm>
                <a:prstGeom prst="ellipse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1635" y="31364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Fixed </a:t>
            </a:r>
            <a:r>
              <a:rPr lang="en-GB" smtClean="0"/>
              <a:t>data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1635" y="1243440"/>
            <a:ext cx="7057324" cy="2010877"/>
            <a:chOff x="81635" y="1243440"/>
            <a:chExt cx="7057324" cy="2010877"/>
          </a:xfrm>
        </p:grpSpPr>
        <p:sp>
          <p:nvSpPr>
            <p:cNvPr id="13" name="TextBox 12"/>
            <p:cNvSpPr txBox="1"/>
            <p:nvPr/>
          </p:nvSpPr>
          <p:spPr>
            <a:xfrm rot="20288214">
              <a:off x="4909974" y="1243440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“Downloads”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52" idx="2"/>
            </p:cNvCxnSpPr>
            <p:nvPr/>
          </p:nvCxnSpPr>
          <p:spPr>
            <a:xfrm flipV="1">
              <a:off x="4754880" y="1655051"/>
              <a:ext cx="2384079" cy="1127909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635" y="2884985"/>
              <a:ext cx="351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r>
                <a:rPr lang="en-GB" dirty="0" smtClean="0"/>
                <a:t> Added </a:t>
              </a:r>
              <a:r>
                <a:rPr lang="en-GB" smtClean="0"/>
                <a:t>slider </a:t>
              </a:r>
              <a:r>
                <a:rPr lang="en-GB" i="1" smtClean="0">
                  <a:solidFill>
                    <a:srgbClr val="0070C0"/>
                  </a:solidFill>
                </a:rPr>
                <a:t>Jon </a:t>
              </a:r>
              <a:r>
                <a:rPr lang="en-GB" sz="1400" i="1" dirty="0" smtClean="0">
                  <a:solidFill>
                    <a:srgbClr val="0070C0"/>
                  </a:solidFill>
                </a:rPr>
                <a:t>03-04-2017 08:32</a:t>
              </a:r>
              <a:endParaRPr lang="en-GB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9396" y="3299689"/>
            <a:ext cx="1976790" cy="646331"/>
            <a:chOff x="4707503" y="2564904"/>
            <a:chExt cx="197679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2564904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07503" y="284119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4636" y="3443705"/>
            <a:ext cx="2033558" cy="646331"/>
            <a:chOff x="4722743" y="2708920"/>
            <a:chExt cx="203355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2708920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2743" y="324505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4650434" y="4369942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677016" y="3587721"/>
            <a:ext cx="2113186" cy="883441"/>
            <a:chOff x="4715123" y="2852936"/>
            <a:chExt cx="2113186" cy="883441"/>
          </a:xfrm>
        </p:grpSpPr>
        <p:sp>
          <p:nvSpPr>
            <p:cNvPr id="29" name="TextBox 28"/>
            <p:cNvSpPr txBox="1"/>
            <p:nvPr/>
          </p:nvSpPr>
          <p:spPr>
            <a:xfrm>
              <a:off x="5868144" y="2852936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5123" y="364891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636" y="3731737"/>
            <a:ext cx="2177574" cy="937545"/>
            <a:chOff x="4722743" y="2996952"/>
            <a:chExt cx="2177574" cy="937545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2996952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22743" y="384703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666" y="1125114"/>
            <a:ext cx="4335093" cy="3563344"/>
            <a:chOff x="4632666" y="1125114"/>
            <a:chExt cx="4335093" cy="3563344"/>
          </a:xfrm>
        </p:grpSpPr>
        <p:sp>
          <p:nvSpPr>
            <p:cNvPr id="52" name="Oval 51"/>
            <p:cNvSpPr/>
            <p:nvPr/>
          </p:nvSpPr>
          <p:spPr>
            <a:xfrm>
              <a:off x="7138959" y="1125114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666" y="2184987"/>
              <a:ext cx="3216193" cy="2503471"/>
              <a:chOff x="4632666" y="2184987"/>
              <a:chExt cx="3216193" cy="250347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478989" y="2184987"/>
                <a:ext cx="2369870" cy="1321539"/>
                <a:chOff x="5469071" y="2234317"/>
                <a:chExt cx="2301392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469071" y="2275151"/>
                  <a:ext cx="23013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files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632666" y="3568318"/>
                <a:ext cx="158853" cy="1120140"/>
                <a:chOff x="4573401" y="3568318"/>
                <a:chExt cx="158853" cy="11201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573401" y="3568318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85153" y="3969386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585153" y="4367319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601021" y="4574158"/>
                  <a:ext cx="131233" cy="114300"/>
                </a:xfrm>
                <a:prstGeom prst="ellipse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1635" y="31364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Fixed </a:t>
            </a:r>
            <a:r>
              <a:rPr lang="en-GB" smtClean="0"/>
              <a:t>data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1635" y="34031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smtClean="0"/>
              <a:t>Downloads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1" y="2449383"/>
            <a:ext cx="4200525" cy="2943225"/>
          </a:xfrm>
          <a:prstGeom prst="rect">
            <a:avLst/>
          </a:prstGeom>
          <a:effectLst>
            <a:outerShdw blurRad="177800" dist="127000" dir="66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0000" y="5607384"/>
            <a:ext cx="5688632" cy="4318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1635" y="1243440"/>
            <a:ext cx="7057324" cy="2010877"/>
            <a:chOff x="81635" y="1243440"/>
            <a:chExt cx="7057324" cy="2010877"/>
          </a:xfrm>
        </p:grpSpPr>
        <p:sp>
          <p:nvSpPr>
            <p:cNvPr id="13" name="TextBox 12"/>
            <p:cNvSpPr txBox="1"/>
            <p:nvPr/>
          </p:nvSpPr>
          <p:spPr>
            <a:xfrm rot="20288214">
              <a:off x="4909974" y="1243440"/>
              <a:ext cx="2204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Commit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“Help panel”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52" idx="2"/>
            </p:cNvCxnSpPr>
            <p:nvPr/>
          </p:nvCxnSpPr>
          <p:spPr>
            <a:xfrm flipV="1">
              <a:off x="4754880" y="1655051"/>
              <a:ext cx="2384079" cy="1127909"/>
            </a:xfrm>
            <a:prstGeom prst="straightConnector1">
              <a:avLst/>
            </a:prstGeom>
            <a:ln w="3492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1635" y="2884985"/>
              <a:ext cx="3512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  <a:r>
                <a:rPr lang="en-GB" dirty="0" smtClean="0"/>
                <a:t> Added </a:t>
              </a:r>
              <a:r>
                <a:rPr lang="en-GB" smtClean="0"/>
                <a:t>slider </a:t>
              </a:r>
              <a:r>
                <a:rPr lang="en-GB" i="1" smtClean="0">
                  <a:solidFill>
                    <a:srgbClr val="0070C0"/>
                  </a:solidFill>
                </a:rPr>
                <a:t>Jon </a:t>
              </a:r>
              <a:r>
                <a:rPr lang="en-GB" sz="1400" i="1" dirty="0" smtClean="0">
                  <a:solidFill>
                    <a:srgbClr val="0070C0"/>
                  </a:solidFill>
                </a:rPr>
                <a:t>03-04-2017 08:32</a:t>
              </a:r>
              <a:endParaRPr lang="en-GB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9396" y="3299689"/>
            <a:ext cx="1976790" cy="646331"/>
            <a:chOff x="4707503" y="2564904"/>
            <a:chExt cx="197679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2564904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07503" y="284119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4636" y="3443705"/>
            <a:ext cx="2033558" cy="646331"/>
            <a:chOff x="4722743" y="2708920"/>
            <a:chExt cx="203355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796136" y="2708920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2743" y="324505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4650434" y="4369942"/>
            <a:ext cx="131233" cy="1143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677016" y="3587721"/>
            <a:ext cx="2113186" cy="883441"/>
            <a:chOff x="4715123" y="2852936"/>
            <a:chExt cx="2113186" cy="883441"/>
          </a:xfrm>
        </p:grpSpPr>
        <p:sp>
          <p:nvSpPr>
            <p:cNvPr id="29" name="TextBox 28"/>
            <p:cNvSpPr txBox="1"/>
            <p:nvPr/>
          </p:nvSpPr>
          <p:spPr>
            <a:xfrm>
              <a:off x="5868144" y="2852936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15123" y="364891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636" y="3731737"/>
            <a:ext cx="2177574" cy="937545"/>
            <a:chOff x="4722743" y="2996952"/>
            <a:chExt cx="2177574" cy="937545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2996952"/>
              <a:ext cx="9601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</a:rPr>
                <a:t>Edit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722743" y="3847033"/>
              <a:ext cx="87465" cy="874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2666" y="1125114"/>
            <a:ext cx="4335093" cy="3563344"/>
            <a:chOff x="4632666" y="1125114"/>
            <a:chExt cx="4335093" cy="3563344"/>
          </a:xfrm>
        </p:grpSpPr>
        <p:sp>
          <p:nvSpPr>
            <p:cNvPr id="52" name="Oval 51"/>
            <p:cNvSpPr/>
            <p:nvPr/>
          </p:nvSpPr>
          <p:spPr>
            <a:xfrm>
              <a:off x="7138959" y="1125114"/>
              <a:ext cx="1828800" cy="10598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AppView.js</a:t>
              </a:r>
            </a:p>
            <a:p>
              <a:pPr algn="ctr"/>
              <a:r>
                <a:rPr lang="en-GB" dirty="0" smtClean="0"/>
                <a:t>MapView.js</a:t>
              </a:r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666" y="2184987"/>
              <a:ext cx="3216193" cy="2503471"/>
              <a:chOff x="4632666" y="2184987"/>
              <a:chExt cx="3216193" cy="250347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478989" y="2184987"/>
                <a:ext cx="2369870" cy="1321539"/>
                <a:chOff x="5469071" y="2234317"/>
                <a:chExt cx="2301392" cy="127220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9721458">
                  <a:off x="5469071" y="2275151"/>
                  <a:ext cx="23013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 smtClean="0">
                      <a:solidFill>
                        <a:srgbClr val="00B050"/>
                      </a:solidFill>
                    </a:rPr>
                    <a:t>Stage files</a:t>
                  </a:r>
                  <a:endParaRPr lang="en-GB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5661329" y="2234317"/>
                  <a:ext cx="2091193" cy="1272209"/>
                </a:xfrm>
                <a:prstGeom prst="straightConnector1">
                  <a:avLst/>
                </a:prstGeom>
                <a:ln w="3492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632666" y="3568318"/>
                <a:ext cx="158853" cy="1120140"/>
                <a:chOff x="4573401" y="3568318"/>
                <a:chExt cx="158853" cy="11201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573401" y="3568318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85153" y="3969386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585153" y="4367319"/>
                  <a:ext cx="131233" cy="11430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601021" y="4574158"/>
                  <a:ext cx="131233" cy="114300"/>
                </a:xfrm>
                <a:prstGeom prst="ellipse">
                  <a:avLst/>
                </a:prstGeom>
                <a:solidFill>
                  <a:srgbClr val="FCFC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1635" y="31364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Fixed </a:t>
            </a:r>
            <a:r>
              <a:rPr lang="en-GB" smtClean="0"/>
              <a:t>data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1635" y="34031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smtClean="0"/>
              <a:t>Downloads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4015" y="36698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 Help </a:t>
            </a:r>
            <a:r>
              <a:rPr lang="en-GB" smtClean="0"/>
              <a:t>panel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13:27</a:t>
            </a:r>
            <a:endParaRPr lang="en-GB" sz="14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1635" y="288498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 Added </a:t>
            </a:r>
            <a:r>
              <a:rPr lang="en-GB" smtClean="0"/>
              <a:t>slider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08:32</a:t>
            </a:r>
            <a:endParaRPr lang="en-GB" sz="14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1635" y="31364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Fixed </a:t>
            </a:r>
            <a:r>
              <a:rPr lang="en-GB" smtClean="0"/>
              <a:t>data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1635" y="34031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smtClean="0"/>
              <a:t>Downloads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4015" y="36698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 Help </a:t>
            </a:r>
            <a:r>
              <a:rPr lang="en-GB" smtClean="0"/>
              <a:t>panel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13:27</a:t>
            </a:r>
            <a:endParaRPr lang="en-GB" sz="14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89960" y="1993583"/>
            <a:ext cx="6096000" cy="254793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Snapshot of files at each commit</a:t>
            </a:r>
            <a:endParaRPr lang="en-GB" dirty="0"/>
          </a:p>
          <a:p>
            <a:r>
              <a:rPr lang="en-GB" dirty="0" smtClean="0"/>
              <a:t>Who did what when</a:t>
            </a:r>
          </a:p>
          <a:p>
            <a:r>
              <a:rPr lang="en-GB" dirty="0" smtClean="0"/>
              <a:t>Checkout previous version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2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384"/>
            <a:ext cx="9144000" cy="728663"/>
          </a:xfrm>
        </p:spPr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7083" y="2078347"/>
            <a:ext cx="33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 Added </a:t>
            </a:r>
            <a:r>
              <a:rPr lang="en-GB"/>
              <a:t>title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13:42</a:t>
            </a:r>
            <a:endParaRPr lang="en-GB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637" y="2361379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Added </a:t>
            </a:r>
            <a:r>
              <a:rPr lang="en-GB" smtClean="0"/>
              <a:t>button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14:47</a:t>
            </a:r>
            <a:endParaRPr lang="en-GB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1635" y="288498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 Added slider </a:t>
            </a:r>
            <a:r>
              <a:rPr lang="en-GB" i="1" dirty="0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08:32</a:t>
            </a:r>
            <a:endParaRPr lang="en-GB" sz="14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81635" y="263352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Changed </a:t>
            </a:r>
            <a:r>
              <a:rPr lang="en-GB" smtClean="0"/>
              <a:t>style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01-04-2017 15:23</a:t>
            </a:r>
            <a:endParaRPr lang="en-GB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81635" y="31364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Fixed </a:t>
            </a:r>
            <a:r>
              <a:rPr lang="en-GB" smtClean="0"/>
              <a:t>data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1635" y="34031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smtClean="0"/>
              <a:t>Downloads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10:15</a:t>
            </a:r>
            <a:endParaRPr lang="en-GB" sz="14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4015" y="3669845"/>
            <a:ext cx="3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 Help </a:t>
            </a:r>
            <a:r>
              <a:rPr lang="en-GB" smtClean="0"/>
              <a:t>panel </a:t>
            </a:r>
            <a:r>
              <a:rPr lang="en-GB" i="1" smtClean="0">
                <a:solidFill>
                  <a:srgbClr val="0070C0"/>
                </a:solidFill>
              </a:rPr>
              <a:t>Jon </a:t>
            </a:r>
            <a:r>
              <a:rPr lang="en-GB" sz="1400" i="1" dirty="0" smtClean="0">
                <a:solidFill>
                  <a:srgbClr val="0070C0"/>
                </a:solidFill>
              </a:rPr>
              <a:t>03-04-2017 13:27</a:t>
            </a:r>
            <a:endParaRPr lang="en-GB" sz="14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492304" y="1299210"/>
            <a:ext cx="232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 Light" panose="020F0302020204030204" pitchFamily="34" charset="0"/>
              </a:rPr>
              <a:t>Commit log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756" y="1844824"/>
            <a:ext cx="2933700" cy="3981450"/>
          </a:xfrm>
          <a:prstGeom prst="rect">
            <a:avLst/>
          </a:prstGeom>
          <a:effectLst>
            <a:outerShdw blurRad="101600" dist="127000" dir="72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96640" y="2148681"/>
            <a:ext cx="19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Checkout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2613660"/>
            <a:ext cx="3665220" cy="373380"/>
          </a:xfrm>
          <a:prstGeom prst="ellipse">
            <a:avLst/>
          </a:pr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654040" y="788670"/>
            <a:ext cx="292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Calibri Light" panose="020F0302020204030204" pitchFamily="34" charset="0"/>
              </a:rPr>
              <a:t>All files as they were at commit 3</a:t>
            </a:r>
            <a:endParaRPr lang="en-GB" sz="3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1820" y="5280501"/>
            <a:ext cx="294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Working copy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604260" y="2659380"/>
            <a:ext cx="1897380" cy="289560"/>
          </a:xfrm>
          <a:prstGeom prst="rightArrow">
            <a:avLst>
              <a:gd name="adj1" fmla="val 28947"/>
              <a:gd name="adj2" fmla="val 50000"/>
            </a:avLst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1: </a:t>
            </a: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6" y="1323024"/>
            <a:ext cx="4662424" cy="480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</a:t>
            </a:r>
            <a:r>
              <a:rPr lang="en-GB" dirty="0" smtClean="0"/>
              <a:t> Working copy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dirty="0" smtClean="0"/>
              <a:t> </a:t>
            </a:r>
            <a:r>
              <a:rPr lang="en-GB" dirty="0"/>
              <a:t>Git </a:t>
            </a:r>
            <a:r>
              <a:rPr lang="en-GB" dirty="0" smtClean="0"/>
              <a:t>repository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dirty="0" smtClean="0"/>
              <a:t> </a:t>
            </a:r>
            <a:r>
              <a:rPr lang="en-GB" dirty="0"/>
              <a:t>Stage </a:t>
            </a:r>
            <a:r>
              <a:rPr lang="en-GB" dirty="0" smtClean="0"/>
              <a:t>files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dirty="0" smtClean="0"/>
              <a:t> </a:t>
            </a:r>
            <a:r>
              <a:rPr lang="en-GB" dirty="0"/>
              <a:t>Commit </a:t>
            </a:r>
            <a:r>
              <a:rPr lang="en-GB" dirty="0" smtClean="0"/>
              <a:t>files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5</a:t>
            </a:r>
            <a:r>
              <a:rPr lang="en-GB" dirty="0" smtClean="0"/>
              <a:t> </a:t>
            </a:r>
            <a:r>
              <a:rPr lang="en-GB" dirty="0"/>
              <a:t>Commit </a:t>
            </a:r>
            <a:r>
              <a:rPr lang="en-GB" dirty="0" smtClean="0"/>
              <a:t>log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6</a:t>
            </a:r>
            <a:r>
              <a:rPr lang="en-GB" dirty="0" smtClean="0"/>
              <a:t> Checkout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841173" y="1573349"/>
            <a:ext cx="6302829" cy="3714931"/>
            <a:chOff x="2841173" y="1573349"/>
            <a:chExt cx="6302829" cy="3714931"/>
          </a:xfrm>
        </p:grpSpPr>
        <p:grpSp>
          <p:nvGrpSpPr>
            <p:cNvPr id="6" name="Group 5"/>
            <p:cNvGrpSpPr/>
            <p:nvPr/>
          </p:nvGrpSpPr>
          <p:grpSpPr>
            <a:xfrm>
              <a:off x="2841173" y="1573349"/>
              <a:ext cx="6302829" cy="3608744"/>
              <a:chOff x="2841173" y="1573349"/>
              <a:chExt cx="6302829" cy="36087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41173" y="1573349"/>
                <a:ext cx="6302829" cy="360874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469380" y="4648200"/>
                <a:ext cx="29718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1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88280" y="2788920"/>
                <a:ext cx="29718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2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44740" y="2514600"/>
                <a:ext cx="29718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3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24600" y="2270760"/>
                <a:ext cx="29718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4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28160" y="2880360"/>
                <a:ext cx="29718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5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29200" y="3863340"/>
                <a:ext cx="29718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6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185160" y="1950720"/>
                <a:ext cx="1173480" cy="9753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56760" y="5143500"/>
              <a:ext cx="4495800" cy="144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5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1: 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All exercises use </a:t>
            </a:r>
            <a:r>
              <a:rPr lang="en-GB" dirty="0" err="1" smtClean="0"/>
              <a:t>SourceTree</a:t>
            </a:r>
            <a:endParaRPr lang="en-GB" dirty="0" smtClean="0"/>
          </a:p>
          <a:p>
            <a:pPr marL="0" indent="0" algn="ctr">
              <a:buNone/>
            </a:pP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://nerc-ceh.github.io/version_control/install_sourcetree_windows</a:t>
            </a:r>
            <a:endParaRPr lang="en-GB" sz="2000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1" y="2062790"/>
            <a:ext cx="5551055" cy="40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1: 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Example of selecting files to stage in </a:t>
            </a:r>
            <a:r>
              <a:rPr lang="en-GB" dirty="0" err="1" smtClean="0"/>
              <a:t>SourceTree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nerc-ceh.github.io/version_control/images/ex1_stage_sel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04" y="1630362"/>
            <a:ext cx="6522575" cy="41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Session 1.  Introduction to version control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4283" y="1736522"/>
            <a:ext cx="8506436" cy="279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400" dirty="0"/>
              <a:t>‘</a:t>
            </a:r>
            <a:r>
              <a:rPr lang="en-GB" sz="4400" i="1" dirty="0"/>
              <a:t>Version control is a system that records changes to a file or set of files over time so that you can recall specific versions later</a:t>
            </a:r>
            <a:r>
              <a:rPr lang="en-GB" sz="4400" dirty="0"/>
              <a:t>’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145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erc-ceh.github.io/version_control/images/ex1_staged_ed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8" y="1646872"/>
            <a:ext cx="656301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1: 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Example of committing staged files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Example of viewing the commit log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https://nerc-ceh.github.io/version_control/images/ex1_log_pan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05" y="1608455"/>
            <a:ext cx="725597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1: 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1: 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Exercise 1</a:t>
            </a:r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https://nerc-ceh.github.io/version_control/exercise1</a:t>
            </a:r>
            <a:endParaRPr lang="en-GB" sz="2800" dirty="0"/>
          </a:p>
          <a:p>
            <a:r>
              <a:rPr lang="en-GB" dirty="0"/>
              <a:t>E</a:t>
            </a:r>
            <a:r>
              <a:rPr lang="en-GB" dirty="0" smtClean="0"/>
              <a:t>nable </a:t>
            </a:r>
            <a:r>
              <a:rPr lang="en-GB" dirty="0"/>
              <a:t>Git on a folder</a:t>
            </a:r>
          </a:p>
          <a:p>
            <a:r>
              <a:rPr lang="en-GB" dirty="0"/>
              <a:t>R</a:t>
            </a:r>
            <a:r>
              <a:rPr lang="en-GB" dirty="0" smtClean="0"/>
              <a:t>eview </a:t>
            </a:r>
            <a:r>
              <a:rPr lang="en-GB" dirty="0"/>
              <a:t>the status of files in the folder</a:t>
            </a:r>
          </a:p>
          <a:p>
            <a:r>
              <a:rPr lang="en-GB" dirty="0"/>
              <a:t>R</a:t>
            </a:r>
            <a:r>
              <a:rPr lang="en-GB" dirty="0" smtClean="0"/>
              <a:t>epeatedly </a:t>
            </a:r>
            <a:r>
              <a:rPr lang="en-GB" dirty="0"/>
              <a:t>edit files and add your changes to Git</a:t>
            </a:r>
          </a:p>
          <a:p>
            <a:r>
              <a:rPr lang="en-GB" dirty="0"/>
              <a:t>R</a:t>
            </a:r>
            <a:r>
              <a:rPr lang="en-GB" dirty="0" smtClean="0"/>
              <a:t>eview </a:t>
            </a:r>
            <a:r>
              <a:rPr lang="en-GB" dirty="0"/>
              <a:t>changes</a:t>
            </a:r>
          </a:p>
          <a:p>
            <a:r>
              <a:rPr lang="en-GB" dirty="0"/>
              <a:t>C</a:t>
            </a:r>
            <a:r>
              <a:rPr lang="en-GB" dirty="0" smtClean="0"/>
              <a:t>heckout </a:t>
            </a:r>
            <a:r>
              <a:rPr lang="en-GB" dirty="0"/>
              <a:t>a previous version of your changes</a:t>
            </a:r>
          </a:p>
          <a:p>
            <a:r>
              <a:rPr lang="en-GB" dirty="0"/>
              <a:t>A</a:t>
            </a:r>
            <a:r>
              <a:rPr lang="en-GB" dirty="0" smtClean="0"/>
              <a:t>pply </a:t>
            </a:r>
            <a:r>
              <a:rPr lang="en-GB" dirty="0"/>
              <a:t>a tag to a specific version for future reference</a:t>
            </a:r>
          </a:p>
          <a:p>
            <a:r>
              <a:rPr lang="en-GB" dirty="0"/>
              <a:t>E</a:t>
            </a:r>
            <a:r>
              <a:rPr lang="en-GB" dirty="0" smtClean="0"/>
              <a:t>xclude </a:t>
            </a:r>
            <a:r>
              <a:rPr lang="en-GB" dirty="0"/>
              <a:t>files from version control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Session 2: Remote repository</a:t>
            </a:r>
            <a:endParaRPr lang="en-GB" dirty="0"/>
          </a:p>
        </p:txBody>
      </p:sp>
      <p:sp>
        <p:nvSpPr>
          <p:cNvPr id="13" name="Up-Down Arrow 12"/>
          <p:cNvSpPr/>
          <p:nvPr/>
        </p:nvSpPr>
        <p:spPr>
          <a:xfrm>
            <a:off x="3695554" y="2871959"/>
            <a:ext cx="435846" cy="983767"/>
          </a:xfrm>
          <a:prstGeom prst="upDownArrow">
            <a:avLst/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966460" y="1013460"/>
            <a:ext cx="308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Calibri Light" panose="020F0302020204030204" pitchFamily="34" charset="0"/>
              </a:rPr>
              <a:t>Others are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alibri Light" panose="020F0302020204030204" pitchFamily="34" charset="0"/>
              </a:rPr>
              <a:t>Gitlab</a:t>
            </a:r>
            <a:endParaRPr lang="en-GB" sz="24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</a:rPr>
              <a:t>Stash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alibri Light" panose="020F0302020204030204" pitchFamily="34" charset="0"/>
              </a:rPr>
              <a:t>Bitbucket</a:t>
            </a:r>
            <a:endParaRPr lang="en-GB" sz="2400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Calibri Light" panose="020F0302020204030204" pitchFamily="34" charset="0"/>
              </a:rPr>
              <a:t>e</a:t>
            </a:r>
            <a:r>
              <a:rPr lang="en-GB" sz="2400" dirty="0" err="1" smtClean="0">
                <a:latin typeface="Calibri Light" panose="020F0302020204030204" pitchFamily="34" charset="0"/>
              </a:rPr>
              <a:t>tc</a:t>
            </a:r>
            <a:r>
              <a:rPr lang="en-GB" sz="2400" dirty="0" smtClean="0"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81" y="1611858"/>
            <a:ext cx="216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 Light" panose="020F0302020204030204" pitchFamily="34" charset="0"/>
              </a:rPr>
              <a:t>Github.com</a:t>
            </a:r>
            <a:endParaRPr lang="en-GB" sz="3200" b="1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Image result for githu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4" y="1126837"/>
            <a:ext cx="1911160" cy="1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32" y="3876446"/>
            <a:ext cx="3089722" cy="23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effectLst/>
        </p:spPr>
        <p:txBody>
          <a:bodyPr/>
          <a:lstStyle/>
          <a:p>
            <a:r>
              <a:rPr lang="en-GB" dirty="0" smtClean="0"/>
              <a:t>Register with Github.com</a:t>
            </a:r>
          </a:p>
          <a:p>
            <a:r>
              <a:rPr lang="en-GB" dirty="0" smtClean="0"/>
              <a:t>Free for </a:t>
            </a:r>
            <a:r>
              <a:rPr lang="en-GB" dirty="0"/>
              <a:t>public and open source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Join the NERC-CEH organisation on </a:t>
            </a:r>
            <a:r>
              <a:rPr lang="en-GB" dirty="0" err="1" smtClean="0"/>
              <a:t>Github</a:t>
            </a:r>
            <a:r>
              <a:rPr lang="en-GB" dirty="0" smtClean="0"/>
              <a:t> for free CEH </a:t>
            </a:r>
            <a:r>
              <a:rPr lang="en-GB" b="1" i="1" dirty="0" smtClean="0"/>
              <a:t>private</a:t>
            </a:r>
            <a:r>
              <a:rPr lang="en-GB" dirty="0" smtClean="0"/>
              <a:t> projects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2: Remote </a:t>
            </a:r>
            <a:r>
              <a:rPr lang="en-GB" dirty="0" smtClean="0"/>
              <a:t>repository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255" y="3660321"/>
            <a:ext cx="3747554" cy="2638879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23129" y="3158743"/>
            <a:ext cx="47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4"/>
              </a:rPr>
              <a:t>https://github.com/NERC-CEH</a:t>
            </a:r>
            <a:endParaRPr lang="en-GB" sz="2400" dirty="0"/>
          </a:p>
          <a:p>
            <a:endParaRPr lang="en-GB" sz="24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effectLst/>
        </p:spPr>
        <p:txBody>
          <a:bodyPr/>
          <a:lstStyle/>
          <a:p>
            <a:r>
              <a:rPr lang="en-GB" dirty="0" smtClean="0"/>
              <a:t>Create empty repository on </a:t>
            </a:r>
            <a:r>
              <a:rPr lang="en-GB" dirty="0" err="1" smtClean="0"/>
              <a:t>Github</a:t>
            </a:r>
            <a:endParaRPr lang="en-GB" dirty="0" smtClean="0"/>
          </a:p>
          <a:p>
            <a:r>
              <a:rPr lang="en-GB" dirty="0" smtClean="0"/>
              <a:t>Download a local copy – called </a:t>
            </a:r>
            <a:r>
              <a:rPr lang="en-GB" b="1" i="1" dirty="0"/>
              <a:t>C</a:t>
            </a:r>
            <a:r>
              <a:rPr lang="en-GB" b="1" i="1" dirty="0" smtClean="0"/>
              <a:t>loning</a:t>
            </a:r>
          </a:p>
          <a:p>
            <a:r>
              <a:rPr lang="en-GB" dirty="0" smtClean="0"/>
              <a:t>Work locally just as you did in session 1, committing your changes</a:t>
            </a:r>
          </a:p>
          <a:p>
            <a:r>
              <a:rPr lang="en-GB" dirty="0" smtClean="0"/>
              <a:t>Periodically synchronise with </a:t>
            </a:r>
            <a:r>
              <a:rPr lang="en-GB" dirty="0" err="1" smtClean="0"/>
              <a:t>Github</a:t>
            </a:r>
            <a:r>
              <a:rPr lang="en-GB" dirty="0" smtClean="0"/>
              <a:t> using </a:t>
            </a:r>
            <a:r>
              <a:rPr lang="en-GB" b="1" i="1" dirty="0" smtClean="0"/>
              <a:t>Push</a:t>
            </a:r>
            <a:r>
              <a:rPr lang="en-GB" b="1" dirty="0" smtClean="0"/>
              <a:t> </a:t>
            </a:r>
            <a:r>
              <a:rPr lang="en-GB" dirty="0" smtClean="0"/>
              <a:t>and </a:t>
            </a:r>
            <a:r>
              <a:rPr lang="en-GB" b="1" i="1" dirty="0" smtClean="0"/>
              <a:t>Pull</a:t>
            </a:r>
          </a:p>
          <a:p>
            <a:endParaRPr lang="en-GB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2: Remote </a:t>
            </a:r>
            <a:r>
              <a:rPr lang="en-GB" dirty="0" smtClean="0"/>
              <a:t>repository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Session 2: Remote repository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5627" y="993022"/>
            <a:ext cx="299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 Light" panose="020F0302020204030204" pitchFamily="34" charset="0"/>
              </a:rPr>
              <a:t>Create repository on </a:t>
            </a:r>
            <a:r>
              <a:rPr lang="en-GB" sz="2800" dirty="0" err="1" smtClean="0">
                <a:latin typeface="Calibri Light" panose="020F0302020204030204" pitchFamily="34" charset="0"/>
              </a:rPr>
              <a:t>Github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Image result for githu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5" y="1089891"/>
            <a:ext cx="1560318" cy="12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8668" y="2685392"/>
            <a:ext cx="232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Calibri Light" panose="020F0302020204030204" pitchFamily="34" charset="0"/>
              </a:rPr>
              <a:t>Clone</a:t>
            </a:r>
            <a:r>
              <a:rPr lang="en-GB" sz="2800" dirty="0" smtClean="0">
                <a:latin typeface="Calibri Light" panose="020F0302020204030204" pitchFamily="34" charset="0"/>
              </a:rPr>
              <a:t> to your computer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49" y="4070410"/>
            <a:ext cx="2561052" cy="192399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1685639" y="544941"/>
            <a:ext cx="544946" cy="2918696"/>
          </a:xfrm>
          <a:prstGeom prst="downArrow">
            <a:avLst>
              <a:gd name="adj1" fmla="val 29661"/>
              <a:gd name="adj2" fmla="val 50000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722257" y="2484581"/>
            <a:ext cx="544946" cy="1528619"/>
          </a:xfrm>
          <a:prstGeom prst="downArrow">
            <a:avLst>
              <a:gd name="adj1" fmla="val 29661"/>
              <a:gd name="adj2" fmla="val 50000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Curved Right Arrow 7"/>
          <p:cNvSpPr/>
          <p:nvPr/>
        </p:nvSpPr>
        <p:spPr>
          <a:xfrm rot="10800000">
            <a:off x="5079999" y="4405747"/>
            <a:ext cx="1422401" cy="1468582"/>
          </a:xfrm>
          <a:prstGeom prst="curvedRightArrow">
            <a:avLst>
              <a:gd name="adj1" fmla="val 10243"/>
              <a:gd name="adj2" fmla="val 36903"/>
              <a:gd name="adj3" fmla="val 25649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543965" y="5020076"/>
            <a:ext cx="232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 Light" panose="020F0302020204030204" pitchFamily="34" charset="0"/>
              </a:rPr>
              <a:t>Commit</a:t>
            </a:r>
            <a:r>
              <a:rPr lang="en-GB" sz="2800" b="1" i="1" dirty="0" smtClean="0">
                <a:latin typeface="Calibri Light" panose="020F0302020204030204" pitchFamily="34" charset="0"/>
              </a:rPr>
              <a:t> </a:t>
            </a:r>
            <a:r>
              <a:rPr lang="en-GB" sz="2800" dirty="0" smtClean="0">
                <a:latin typeface="Calibri Light" panose="020F0302020204030204" pitchFamily="34" charset="0"/>
              </a:rPr>
              <a:t>locally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sp>
        <p:nvSpPr>
          <p:cNvPr id="19" name="Curved Right Arrow 18"/>
          <p:cNvSpPr/>
          <p:nvPr/>
        </p:nvSpPr>
        <p:spPr>
          <a:xfrm rot="10800000">
            <a:off x="4825996" y="1431635"/>
            <a:ext cx="2008912" cy="2849420"/>
          </a:xfrm>
          <a:prstGeom prst="curvedRightArrow">
            <a:avLst>
              <a:gd name="adj1" fmla="val 6502"/>
              <a:gd name="adj2" fmla="val 27166"/>
              <a:gd name="adj3" fmla="val 16913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033821" y="2198368"/>
            <a:ext cx="186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Calibri Light" panose="020F0302020204030204" pitchFamily="34" charset="0"/>
              </a:rPr>
              <a:t>Push</a:t>
            </a:r>
            <a:r>
              <a:rPr lang="en-GB" sz="2800" b="1" i="1" dirty="0" smtClean="0">
                <a:latin typeface="Calibri Light" panose="020F0302020204030204" pitchFamily="34" charset="0"/>
              </a:rPr>
              <a:t> </a:t>
            </a:r>
            <a:r>
              <a:rPr lang="en-GB" sz="2800" dirty="0" smtClean="0">
                <a:latin typeface="Calibri Light" panose="020F0302020204030204" pitchFamily="34" charset="0"/>
              </a:rPr>
              <a:t>commits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en-GB" sz="2800" dirty="0" smtClean="0">
                <a:latin typeface="Calibri Light" panose="020F0302020204030204" pitchFamily="34" charset="0"/>
              </a:rPr>
              <a:t>to </a:t>
            </a:r>
            <a:r>
              <a:rPr lang="en-GB" sz="2800" dirty="0" err="1" smtClean="0">
                <a:latin typeface="Calibri Light" panose="020F0302020204030204" pitchFamily="34" charset="0"/>
              </a:rPr>
              <a:t>Github</a:t>
            </a:r>
            <a:endParaRPr lang="en-GB" sz="2800" dirty="0" smtClean="0">
              <a:latin typeface="Calibri Light" panose="020F0302020204030204" pitchFamily="34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5689600" y="1246909"/>
            <a:ext cx="1690255" cy="3371272"/>
          </a:xfrm>
          <a:prstGeom prst="curvedLeftArrow">
            <a:avLst>
              <a:gd name="adj1" fmla="val 6242"/>
              <a:gd name="adj2" fmla="val 22033"/>
              <a:gd name="adj3" fmla="val 19974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416804" y="2110622"/>
            <a:ext cx="18657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latin typeface="Calibri Light" panose="020F0302020204030204" pitchFamily="34" charset="0"/>
              </a:rPr>
              <a:t>Pull</a:t>
            </a:r>
            <a:r>
              <a:rPr lang="en-GB" sz="2800" b="1" i="1" dirty="0" smtClean="0">
                <a:latin typeface="Calibri Light" panose="020F0302020204030204" pitchFamily="34" charset="0"/>
              </a:rPr>
              <a:t> </a:t>
            </a:r>
            <a:r>
              <a:rPr lang="en-GB" sz="2800" dirty="0" smtClean="0">
                <a:latin typeface="Calibri Light" panose="020F0302020204030204" pitchFamily="34" charset="0"/>
              </a:rPr>
              <a:t>down commits from others</a:t>
            </a:r>
          </a:p>
        </p:txBody>
      </p:sp>
    </p:spTree>
    <p:extLst>
      <p:ext uri="{BB962C8B-B14F-4D97-AF65-F5344CB8AC3E}">
        <p14:creationId xmlns:p14="http://schemas.microsoft.com/office/powerpoint/2010/main" val="35799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2: Remote </a:t>
            </a:r>
            <a:r>
              <a:rPr lang="en-GB" dirty="0" smtClean="0"/>
              <a:t>repository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Exercise 2</a:t>
            </a:r>
          </a:p>
          <a:p>
            <a:pPr marL="0" indent="0">
              <a:buNone/>
            </a:pPr>
            <a:r>
              <a:rPr lang="en-GB" sz="2800" dirty="0">
                <a:hlinkClick r:id="rId3"/>
              </a:rPr>
              <a:t>https://nerc-ceh.github.io/version_control/exercise2</a:t>
            </a:r>
            <a:endParaRPr lang="en-GB" sz="2800" dirty="0"/>
          </a:p>
          <a:p>
            <a:r>
              <a:rPr lang="en-GB" dirty="0"/>
              <a:t>R</a:t>
            </a:r>
            <a:r>
              <a:rPr lang="en-GB" dirty="0" smtClean="0"/>
              <a:t>egister </a:t>
            </a:r>
            <a:r>
              <a:rPr lang="en-GB" dirty="0"/>
              <a:t>with </a:t>
            </a:r>
            <a:r>
              <a:rPr lang="en-GB" dirty="0" err="1"/>
              <a:t>Github</a:t>
            </a:r>
            <a:endParaRPr lang="en-GB" dirty="0"/>
          </a:p>
          <a:p>
            <a:r>
              <a:rPr lang="en-GB" dirty="0" smtClean="0"/>
              <a:t>Join </a:t>
            </a:r>
            <a:r>
              <a:rPr lang="en-GB" dirty="0"/>
              <a:t>the NERC-CEH organisation</a:t>
            </a:r>
          </a:p>
          <a:p>
            <a:r>
              <a:rPr lang="en-GB" dirty="0"/>
              <a:t>C</a:t>
            </a:r>
            <a:r>
              <a:rPr lang="en-GB" dirty="0" smtClean="0"/>
              <a:t>reate </a:t>
            </a:r>
            <a:r>
              <a:rPr lang="en-GB" dirty="0"/>
              <a:t>a repository in the NERC-CEH organisation</a:t>
            </a:r>
          </a:p>
          <a:p>
            <a:r>
              <a:rPr lang="en-GB" dirty="0"/>
              <a:t>C</a:t>
            </a:r>
            <a:r>
              <a:rPr lang="en-GB" dirty="0" smtClean="0"/>
              <a:t>lone it on local machine and commit changes</a:t>
            </a:r>
          </a:p>
          <a:p>
            <a:r>
              <a:rPr lang="en-GB" dirty="0" smtClean="0"/>
              <a:t>Push repository state to </a:t>
            </a:r>
            <a:r>
              <a:rPr lang="en-GB" dirty="0" err="1" smtClean="0"/>
              <a:t>Github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982278" y="1017563"/>
            <a:ext cx="5229555" cy="4778843"/>
            <a:chOff x="1982278" y="810923"/>
            <a:chExt cx="5229555" cy="4778843"/>
          </a:xfrm>
        </p:grpSpPr>
        <p:grpSp>
          <p:nvGrpSpPr>
            <p:cNvPr id="11" name="Group 10"/>
            <p:cNvGrpSpPr/>
            <p:nvPr/>
          </p:nvGrpSpPr>
          <p:grpSpPr>
            <a:xfrm>
              <a:off x="1982278" y="2381633"/>
              <a:ext cx="1795505" cy="1145137"/>
              <a:chOff x="5660309" y="2488540"/>
              <a:chExt cx="1178642" cy="75077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09" y="2488540"/>
                <a:ext cx="1178642" cy="750779"/>
              </a:xfrm>
              <a:prstGeom prst="rect">
                <a:avLst/>
              </a:prstGeom>
              <a:noFill/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5670" y="2574290"/>
                <a:ext cx="118166" cy="168910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416328" y="2294464"/>
              <a:ext cx="1795505" cy="1145137"/>
              <a:chOff x="5660309" y="2488540"/>
              <a:chExt cx="1178642" cy="75077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09" y="2488540"/>
                <a:ext cx="1178642" cy="750779"/>
              </a:xfrm>
              <a:prstGeom prst="rect">
                <a:avLst/>
              </a:prstGeom>
              <a:noFill/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5670" y="2574290"/>
                <a:ext cx="118166" cy="16891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378887" y="4444629"/>
              <a:ext cx="1795505" cy="1145137"/>
              <a:chOff x="5660309" y="2488540"/>
              <a:chExt cx="1178642" cy="75077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09" y="2488540"/>
                <a:ext cx="1178642" cy="750779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5670" y="2574290"/>
                <a:ext cx="118166" cy="16891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5029393" y="4376831"/>
              <a:ext cx="1795505" cy="1145137"/>
              <a:chOff x="5660309" y="2488540"/>
              <a:chExt cx="1178642" cy="75077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09" y="2488540"/>
                <a:ext cx="1178642" cy="750779"/>
              </a:xfrm>
              <a:prstGeom prst="rect">
                <a:avLst/>
              </a:prstGeom>
              <a:noFill/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65670" y="2574290"/>
                <a:ext cx="118166" cy="168910"/>
              </a:xfrm>
              <a:prstGeom prst="rect">
                <a:avLst/>
              </a:prstGeom>
              <a:noFill/>
            </p:spPr>
          </p:pic>
        </p:grpSp>
        <p:sp>
          <p:nvSpPr>
            <p:cNvPr id="15" name="Up-Down Arrow 14"/>
            <p:cNvSpPr/>
            <p:nvPr/>
          </p:nvSpPr>
          <p:spPr>
            <a:xfrm rot="3053770">
              <a:off x="3217136" y="1890056"/>
              <a:ext cx="338568" cy="765149"/>
            </a:xfrm>
            <a:prstGeom prst="upDownArrow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Up-Down Arrow 15"/>
            <p:cNvSpPr/>
            <p:nvPr/>
          </p:nvSpPr>
          <p:spPr>
            <a:xfrm rot="18260764">
              <a:off x="5047443" y="1774806"/>
              <a:ext cx="338990" cy="764197"/>
            </a:xfrm>
            <a:prstGeom prst="upDownArrow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Up-Down Arrow 16"/>
            <p:cNvSpPr/>
            <p:nvPr/>
          </p:nvSpPr>
          <p:spPr>
            <a:xfrm rot="790611">
              <a:off x="3749230" y="2171154"/>
              <a:ext cx="338568" cy="2359586"/>
            </a:xfrm>
            <a:prstGeom prst="upDownArrow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Up-Down Arrow 17"/>
            <p:cNvSpPr/>
            <p:nvPr/>
          </p:nvSpPr>
          <p:spPr>
            <a:xfrm rot="20287211">
              <a:off x="4807643" y="2090438"/>
              <a:ext cx="338568" cy="2316084"/>
            </a:xfrm>
            <a:prstGeom prst="upDownArrow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" descr="Image result for github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669" y="810923"/>
              <a:ext cx="1560318" cy="129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6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6" y="1253765"/>
            <a:ext cx="9107488" cy="5604235"/>
          </a:xfrm>
        </p:spPr>
        <p:txBody>
          <a:bodyPr/>
          <a:lstStyle/>
          <a:p>
            <a:r>
              <a:rPr lang="en-GB" dirty="0" smtClean="0"/>
              <a:t>Collaborating in </a:t>
            </a:r>
            <a:r>
              <a:rPr lang="en-GB" dirty="0" err="1" smtClean="0"/>
              <a:t>Github</a:t>
            </a:r>
            <a:endParaRPr lang="en-GB" dirty="0" smtClean="0"/>
          </a:p>
          <a:p>
            <a:r>
              <a:rPr lang="en-GB" dirty="0" smtClean="0"/>
              <a:t>Branching and merging</a:t>
            </a:r>
          </a:p>
          <a:p>
            <a:r>
              <a:rPr lang="en-GB" dirty="0" smtClean="0"/>
              <a:t>Sharing changes</a:t>
            </a:r>
          </a:p>
          <a:p>
            <a:r>
              <a:rPr lang="en-GB" dirty="0" smtClean="0"/>
              <a:t>Conflict resolution</a:t>
            </a:r>
          </a:p>
          <a:p>
            <a:r>
              <a:rPr lang="en-GB" dirty="0" smtClean="0"/>
              <a:t>Pull requests and quality control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do you want from </a:t>
            </a:r>
            <a:r>
              <a:rPr lang="en-GB" dirty="0" smtClean="0"/>
              <a:t>version control?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Recovery</a:t>
            </a:r>
          </a:p>
          <a:p>
            <a:pPr marL="0" indent="0" algn="ctr">
              <a:buNone/>
            </a:pPr>
            <a:r>
              <a:rPr lang="en-GB" dirty="0" smtClean="0"/>
              <a:t>Reproducibility</a:t>
            </a:r>
          </a:p>
          <a:p>
            <a:pPr marL="0" indent="0" algn="ctr">
              <a:buNone/>
            </a:pPr>
            <a:r>
              <a:rPr lang="en-GB" dirty="0"/>
              <a:t>Track changes</a:t>
            </a:r>
          </a:p>
          <a:p>
            <a:pPr marL="0" indent="0" algn="ctr">
              <a:buNone/>
            </a:pPr>
            <a:r>
              <a:rPr lang="en-GB" dirty="0" smtClean="0"/>
              <a:t>Audit and Traceability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Funding requirement</a:t>
            </a:r>
          </a:p>
          <a:p>
            <a:pPr marL="0" indent="0" algn="ctr">
              <a:buNone/>
            </a:pPr>
            <a:r>
              <a:rPr lang="en-GB" dirty="0"/>
              <a:t>Safety and resilience</a:t>
            </a:r>
          </a:p>
          <a:p>
            <a:pPr marL="0" indent="0" algn="ctr">
              <a:buNone/>
            </a:pPr>
            <a:r>
              <a:rPr lang="en-GB" dirty="0" smtClean="0"/>
              <a:t>Collaboration</a:t>
            </a:r>
          </a:p>
          <a:p>
            <a:pPr marL="0" indent="0" algn="ctr">
              <a:buNone/>
            </a:pPr>
            <a:r>
              <a:rPr lang="en-GB" dirty="0" smtClean="0"/>
              <a:t>Experiments on code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256" y="1694481"/>
            <a:ext cx="9107488" cy="5179017"/>
          </a:xfrm>
        </p:spPr>
        <p:txBody>
          <a:bodyPr/>
          <a:lstStyle/>
          <a:p>
            <a:r>
              <a:rPr lang="en-GB" dirty="0" smtClean="0"/>
              <a:t>Send invitation to collaborators via </a:t>
            </a:r>
            <a:r>
              <a:rPr lang="en-GB" dirty="0" err="1" smtClean="0"/>
              <a:t>Github</a:t>
            </a:r>
            <a:endParaRPr lang="en-GB" dirty="0" smtClean="0"/>
          </a:p>
          <a:p>
            <a:r>
              <a:rPr lang="en-GB" dirty="0" smtClean="0"/>
              <a:t>Collaborators have </a:t>
            </a:r>
            <a:r>
              <a:rPr lang="en-GB" b="1" i="1" dirty="0" smtClean="0"/>
              <a:t>Push</a:t>
            </a:r>
            <a:r>
              <a:rPr lang="en-GB" dirty="0" smtClean="0"/>
              <a:t> (write) access to repository</a:t>
            </a:r>
          </a:p>
          <a:p>
            <a:r>
              <a:rPr lang="en-GB" dirty="0" smtClean="0"/>
              <a:t>More details here: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2000" dirty="0" smtClean="0">
                <a:hlinkClick r:id="rId3"/>
              </a:rPr>
              <a:t>https://help.github.com/articles/inviting-collaborators-to-a-personal-repository</a:t>
            </a:r>
            <a:endParaRPr lang="en-GB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684" y="1008430"/>
            <a:ext cx="874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Add collaborators to your private </a:t>
            </a:r>
            <a:r>
              <a:rPr lang="en-GB" sz="3200" dirty="0" err="1"/>
              <a:t>Github</a:t>
            </a:r>
            <a:r>
              <a:rPr lang="en-GB" sz="3200" dirty="0"/>
              <a:t> repository</a:t>
            </a:r>
          </a:p>
        </p:txBody>
      </p:sp>
    </p:spTree>
    <p:extLst>
      <p:ext uri="{BB962C8B-B14F-4D97-AF65-F5344CB8AC3E}">
        <p14:creationId xmlns:p14="http://schemas.microsoft.com/office/powerpoint/2010/main" val="874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06643" y="1694481"/>
            <a:ext cx="9500460" cy="5179017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b="1" i="1" dirty="0" smtClean="0"/>
              <a:t>Branch </a:t>
            </a:r>
            <a:r>
              <a:rPr lang="en-GB" dirty="0" smtClean="0"/>
              <a:t>is a parallel line of development in repository</a:t>
            </a:r>
          </a:p>
          <a:p>
            <a:r>
              <a:rPr lang="en-GB" dirty="0" smtClean="0"/>
              <a:t>Keeps work off main branch until it is ready</a:t>
            </a:r>
          </a:p>
          <a:p>
            <a:r>
              <a:rPr lang="en-GB" b="1" i="1" dirty="0" smtClean="0"/>
              <a:t>Merging </a:t>
            </a:r>
            <a:r>
              <a:rPr lang="en-GB" dirty="0" smtClean="0"/>
              <a:t>is the process of putting the changes on that branch back into the main branch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05819" y="1039426"/>
            <a:ext cx="409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Branching and merging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42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88110" y="1053930"/>
            <a:ext cx="409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Branching and merging</a:t>
            </a:r>
            <a:endParaRPr lang="en-GB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651" y="1963972"/>
            <a:ext cx="8466615" cy="3258391"/>
            <a:chOff x="144651" y="1963972"/>
            <a:chExt cx="8466615" cy="32583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1" y="2321257"/>
              <a:ext cx="8466615" cy="18324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558" y="2873751"/>
              <a:ext cx="1860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Main branch</a:t>
              </a:r>
              <a:endParaRPr lang="en-GB" sz="2400" dirty="0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2934347" y="3915053"/>
              <a:ext cx="387457" cy="790414"/>
            </a:xfrm>
            <a:prstGeom prst="downArrow">
              <a:avLst>
                <a:gd name="adj1" fmla="val 39333"/>
                <a:gd name="adj2" fmla="val 50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6532" y="4760698"/>
              <a:ext cx="1803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 branch</a:t>
              </a:r>
              <a:endParaRPr lang="en-GB" sz="2400" dirty="0"/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6346557" y="3845310"/>
              <a:ext cx="387457" cy="790414"/>
            </a:xfrm>
            <a:prstGeom prst="downArrow">
              <a:avLst>
                <a:gd name="adj1" fmla="val 39333"/>
                <a:gd name="adj2" fmla="val 50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742" y="4617689"/>
              <a:ext cx="195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Merge branch</a:t>
              </a:r>
              <a:endParaRPr lang="en-GB" sz="2400" dirty="0"/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1206948" y="2438207"/>
              <a:ext cx="303250" cy="1860029"/>
            </a:xfrm>
            <a:prstGeom prst="downArrow">
              <a:avLst>
                <a:gd name="adj1" fmla="val 16519"/>
                <a:gd name="adj2" fmla="val 42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9617" y="1963972"/>
              <a:ext cx="1860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 branch</a:t>
              </a:r>
              <a:endParaRPr lang="en-GB" sz="2400" dirty="0"/>
            </a:p>
          </p:txBody>
        </p:sp>
      </p:grpSp>
      <p:cxnSp>
        <p:nvCxnSpPr>
          <p:cNvPr id="21" name="Curved Connector 20"/>
          <p:cNvCxnSpPr/>
          <p:nvPr/>
        </p:nvCxnSpPr>
        <p:spPr>
          <a:xfrm rot="16200000" flipV="1">
            <a:off x="386156" y="4320591"/>
            <a:ext cx="902191" cy="439687"/>
          </a:xfrm>
          <a:prstGeom prst="curvedConnector3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1213" y="4935921"/>
            <a:ext cx="124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Single commit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1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Session 3: Team working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77762" y="1674387"/>
            <a:ext cx="182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 Light" panose="020F0302020204030204" pitchFamily="34" charset="0"/>
              </a:rPr>
              <a:t>Repository on </a:t>
            </a:r>
            <a:r>
              <a:rPr lang="en-GB" sz="2400" dirty="0" err="1" smtClean="0">
                <a:latin typeface="Calibri Light" panose="020F0302020204030204" pitchFamily="34" charset="0"/>
              </a:rPr>
              <a:t>Github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Image result for githu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23" y="1566772"/>
            <a:ext cx="1560318" cy="12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8832962">
            <a:off x="2168950" y="2741775"/>
            <a:ext cx="164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 Light" panose="020F0302020204030204" pitchFamily="34" charset="0"/>
              </a:rPr>
              <a:t>Clone, </a:t>
            </a:r>
          </a:p>
          <a:p>
            <a:r>
              <a:rPr lang="en-GB" sz="2400" dirty="0" smtClean="0">
                <a:latin typeface="Calibri Light" panose="020F0302020204030204" pitchFamily="34" charset="0"/>
              </a:rPr>
              <a:t>Pull, Push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9" y="4190748"/>
            <a:ext cx="2073211" cy="155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2437" y="4625973"/>
            <a:ext cx="1598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 Light" panose="020F0302020204030204" pitchFamily="34" charset="0"/>
              </a:rPr>
              <a:t>Checkout branch</a:t>
            </a:r>
          </a:p>
          <a:p>
            <a:pPr algn="r"/>
            <a:r>
              <a:rPr lang="en-GB" sz="2400" dirty="0" smtClean="0">
                <a:latin typeface="Calibri Light" panose="020F0302020204030204" pitchFamily="34" charset="0"/>
              </a:rPr>
              <a:t>Stage, Commit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07961"/>
            <a:ext cx="840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Multiple people accessing one </a:t>
            </a:r>
            <a:r>
              <a:rPr lang="en-GB" sz="3200" dirty="0" err="1" smtClean="0"/>
              <a:t>Github</a:t>
            </a:r>
            <a:r>
              <a:rPr lang="en-GB" sz="3200" dirty="0" smtClean="0"/>
              <a:t> repository</a:t>
            </a:r>
            <a:endParaRPr lang="en-GB" sz="3200" dirty="0"/>
          </a:p>
        </p:txBody>
      </p:sp>
      <p:sp>
        <p:nvSpPr>
          <p:cNvPr id="4" name="Left-Right Arrow 3"/>
          <p:cNvSpPr/>
          <p:nvPr/>
        </p:nvSpPr>
        <p:spPr>
          <a:xfrm rot="18900000">
            <a:off x="2267218" y="3325043"/>
            <a:ext cx="2031830" cy="440870"/>
          </a:xfrm>
          <a:prstGeom prst="leftRightArrow">
            <a:avLst>
              <a:gd name="adj1" fmla="val 28323"/>
              <a:gd name="adj2" fmla="val 50000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8145" y="3682531"/>
            <a:ext cx="201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Person 1</a:t>
            </a:r>
            <a:endParaRPr lang="en-GB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50" y="4206718"/>
            <a:ext cx="2073211" cy="1557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75941" y="4672100"/>
            <a:ext cx="133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 Light" panose="020F0302020204030204" pitchFamily="34" charset="0"/>
              </a:rPr>
              <a:t>Checkout branch, Stage, Commit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1039" y="3741671"/>
            <a:ext cx="201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Person 2</a:t>
            </a:r>
            <a:endParaRPr lang="en-GB" sz="3600" dirty="0"/>
          </a:p>
        </p:txBody>
      </p:sp>
      <p:sp>
        <p:nvSpPr>
          <p:cNvPr id="26" name="TextBox 25"/>
          <p:cNvSpPr txBox="1"/>
          <p:nvPr/>
        </p:nvSpPr>
        <p:spPr>
          <a:xfrm rot="2700000">
            <a:off x="5143040" y="2964924"/>
            <a:ext cx="164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 Light" panose="020F0302020204030204" pitchFamily="34" charset="0"/>
              </a:rPr>
              <a:t>Clone, </a:t>
            </a:r>
          </a:p>
          <a:p>
            <a:r>
              <a:rPr lang="en-GB" sz="2400" dirty="0" smtClean="0">
                <a:latin typeface="Calibri Light" panose="020F0302020204030204" pitchFamily="34" charset="0"/>
              </a:rPr>
              <a:t>Pull, Push</a:t>
            </a: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 rot="2767038">
            <a:off x="4495636" y="3450230"/>
            <a:ext cx="2031830" cy="440870"/>
          </a:xfrm>
          <a:prstGeom prst="leftRightArrow">
            <a:avLst>
              <a:gd name="adj1" fmla="val 28323"/>
              <a:gd name="adj2" fmla="val 50000"/>
            </a:avLst>
          </a:prstGeom>
          <a:solidFill>
            <a:schemeClr val="accent1">
              <a:alpha val="50000"/>
            </a:schemeClr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78230" y="1124984"/>
            <a:ext cx="9500460" cy="5305033"/>
          </a:xfrm>
        </p:spPr>
        <p:txBody>
          <a:bodyPr>
            <a:normAutofit/>
          </a:bodyPr>
          <a:lstStyle/>
          <a:p>
            <a:r>
              <a:rPr lang="en-GB" dirty="0" smtClean="0"/>
              <a:t>Two collaborators edit the same text in the same file</a:t>
            </a:r>
          </a:p>
          <a:p>
            <a:r>
              <a:rPr lang="en-GB" dirty="0" smtClean="0"/>
              <a:t>Person 1 Pushes their change to </a:t>
            </a:r>
            <a:r>
              <a:rPr lang="en-GB" dirty="0" err="1" smtClean="0"/>
              <a:t>Github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erson 2 Pulls down changes and gets a </a:t>
            </a:r>
            <a:r>
              <a:rPr lang="en-GB" b="1" i="1" dirty="0" smtClean="0"/>
              <a:t>Conflict</a:t>
            </a:r>
          </a:p>
          <a:p>
            <a:r>
              <a:rPr lang="en-GB" dirty="0"/>
              <a:t>P</a:t>
            </a:r>
            <a:r>
              <a:rPr lang="en-GB" dirty="0" smtClean="0"/>
              <a:t>erson 2 cannot Push to </a:t>
            </a:r>
            <a:r>
              <a:rPr lang="en-GB" dirty="0" err="1" smtClean="0"/>
              <a:t>Github</a:t>
            </a:r>
            <a:r>
              <a:rPr lang="en-GB" dirty="0" smtClean="0"/>
              <a:t> until it is resolved</a:t>
            </a:r>
          </a:p>
          <a:p>
            <a:r>
              <a:rPr lang="en-GB" dirty="0" smtClean="0"/>
              <a:t>Conflict must be edited and marked as </a:t>
            </a:r>
            <a:r>
              <a:rPr lang="en-GB" b="1" i="1" dirty="0" smtClean="0"/>
              <a:t>Resolved</a:t>
            </a:r>
          </a:p>
          <a:p>
            <a:r>
              <a:rPr lang="en-GB" dirty="0" smtClean="0"/>
              <a:t>Demonstrated in exercise</a:t>
            </a:r>
          </a:p>
          <a:p>
            <a:r>
              <a:rPr lang="en-GB" dirty="0" smtClean="0"/>
              <a:t>Merge tools available to help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94290" y="832597"/>
            <a:ext cx="409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Conflict resolution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271451" y="1378796"/>
            <a:ext cx="9686901" cy="5305033"/>
          </a:xfrm>
        </p:spPr>
        <p:txBody>
          <a:bodyPr>
            <a:normAutofit/>
          </a:bodyPr>
          <a:lstStyle/>
          <a:p>
            <a:r>
              <a:rPr lang="en-GB" dirty="0" smtClean="0"/>
              <a:t>Pull Request is a Quality Assurance step around a Merge</a:t>
            </a:r>
          </a:p>
          <a:p>
            <a:r>
              <a:rPr lang="en-GB" dirty="0" smtClean="0"/>
              <a:t>Lets collaborators know a branch is ready to be merged into the main branch</a:t>
            </a:r>
          </a:p>
          <a:p>
            <a:r>
              <a:rPr lang="en-GB" dirty="0" smtClean="0"/>
              <a:t>Changes can be reviewed, discussed, altered,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Branch merged only when Pull Request is accepted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44018" y="876140"/>
            <a:ext cx="25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Pull Request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406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</a:t>
            </a:r>
            <a:r>
              <a:rPr lang="en-GB" dirty="0" smtClean="0"/>
              <a:t>3: Team working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6196" y="1007914"/>
            <a:ext cx="247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Pull Request</a:t>
            </a:r>
            <a:endParaRPr lang="en-GB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651" y="1963972"/>
            <a:ext cx="8466615" cy="3258391"/>
            <a:chOff x="144651" y="1963972"/>
            <a:chExt cx="8466615" cy="32583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51" y="2321257"/>
              <a:ext cx="8466615" cy="18324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558" y="2873751"/>
              <a:ext cx="1860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Main branch</a:t>
              </a:r>
              <a:endParaRPr lang="en-GB" sz="2400" dirty="0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2934347" y="3915053"/>
              <a:ext cx="387457" cy="790414"/>
            </a:xfrm>
            <a:prstGeom prst="downArrow">
              <a:avLst>
                <a:gd name="adj1" fmla="val 39333"/>
                <a:gd name="adj2" fmla="val 50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6532" y="4760698"/>
              <a:ext cx="1803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 branch</a:t>
              </a:r>
              <a:endParaRPr lang="en-GB" sz="2400" dirty="0"/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6580601" y="3845310"/>
              <a:ext cx="387457" cy="790414"/>
            </a:xfrm>
            <a:prstGeom prst="downArrow">
              <a:avLst>
                <a:gd name="adj1" fmla="val 39333"/>
                <a:gd name="adj2" fmla="val 50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3803" y="4617689"/>
              <a:ext cx="195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Merge branch</a:t>
              </a:r>
              <a:endParaRPr lang="en-GB" sz="2400" dirty="0"/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1206948" y="2438207"/>
              <a:ext cx="303250" cy="1860029"/>
            </a:xfrm>
            <a:prstGeom prst="downArrow">
              <a:avLst>
                <a:gd name="adj1" fmla="val 16519"/>
                <a:gd name="adj2" fmla="val 42000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9617" y="1963972"/>
              <a:ext cx="1860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New branch</a:t>
              </a:r>
              <a:endParaRPr lang="en-GB" sz="2400" dirty="0"/>
            </a:p>
          </p:txBody>
        </p:sp>
      </p:grpSp>
      <p:cxnSp>
        <p:nvCxnSpPr>
          <p:cNvPr id="21" name="Curved Connector 20"/>
          <p:cNvCxnSpPr/>
          <p:nvPr/>
        </p:nvCxnSpPr>
        <p:spPr>
          <a:xfrm rot="16200000" flipV="1">
            <a:off x="386156" y="4320591"/>
            <a:ext cx="902191" cy="439687"/>
          </a:xfrm>
          <a:prstGeom prst="curvedConnector3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1213" y="4935921"/>
            <a:ext cx="124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Single commit</a:t>
            </a:r>
            <a:endParaRPr lang="en-GB" sz="2400" dirty="0"/>
          </a:p>
        </p:txBody>
      </p:sp>
      <p:sp>
        <p:nvSpPr>
          <p:cNvPr id="3" name="Right Arrow 2"/>
          <p:cNvSpPr/>
          <p:nvPr/>
        </p:nvSpPr>
        <p:spPr>
          <a:xfrm rot="7640139">
            <a:off x="6305103" y="2601120"/>
            <a:ext cx="1596023" cy="407243"/>
          </a:xfrm>
          <a:prstGeom prst="rightArrow">
            <a:avLst>
              <a:gd name="adj1" fmla="val 35035"/>
              <a:gd name="adj2" fmla="val 7019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7762" y="924795"/>
            <a:ext cx="2472361" cy="1200329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Merge prevented until Pull Request accepted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72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Session 2: </a:t>
            </a:r>
            <a:r>
              <a:rPr lang="en-GB" dirty="0" smtClean="0"/>
              <a:t>Team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Exercise 3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nerc-ceh.github.io/version_control/exercise3</a:t>
            </a:r>
            <a:endParaRPr lang="en-GB" sz="2800" b="1" dirty="0" smtClean="0"/>
          </a:p>
          <a:p>
            <a:r>
              <a:rPr lang="en-GB" dirty="0" smtClean="0"/>
              <a:t>Invite collaborators to your repository</a:t>
            </a:r>
            <a:endParaRPr lang="en-GB" dirty="0"/>
          </a:p>
          <a:p>
            <a:r>
              <a:rPr lang="en-GB" dirty="0" smtClean="0"/>
              <a:t>Work as a team on a new branch</a:t>
            </a:r>
          </a:p>
          <a:p>
            <a:r>
              <a:rPr lang="en-GB" dirty="0" smtClean="0"/>
              <a:t>Create and resolve conflicts</a:t>
            </a:r>
          </a:p>
          <a:p>
            <a:r>
              <a:rPr lang="en-GB" dirty="0" smtClean="0"/>
              <a:t>Issue and accept a pull request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Workflows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78230" y="773616"/>
            <a:ext cx="3251630" cy="1516616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Gitflow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9" y="4660684"/>
            <a:ext cx="2961391" cy="1093361"/>
          </a:xfrm>
          <a:prstGeom prst="rect">
            <a:avLst/>
          </a:prstGeom>
        </p:spPr>
      </p:pic>
      <p:pic>
        <p:nvPicPr>
          <p:cNvPr id="1026" name="Picture 2" descr="https://raw.githubusercontent.com/dwarvesf/WeAreHiring/master/images/gitfl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42" y="1118136"/>
            <a:ext cx="5460683" cy="3153296"/>
          </a:xfrm>
          <a:prstGeom prst="rect">
            <a:avLst/>
          </a:prstGeom>
          <a:noFill/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78230" y="4730292"/>
            <a:ext cx="5914397" cy="1649257"/>
          </a:xfrm>
        </p:spPr>
        <p:txBody>
          <a:bodyPr>
            <a:normAutofit/>
          </a:bodyPr>
          <a:lstStyle/>
          <a:p>
            <a:r>
              <a:rPr lang="en-GB" dirty="0" smtClean="0"/>
              <a:t>Available in </a:t>
            </a:r>
            <a:r>
              <a:rPr lang="en-GB" dirty="0" err="1" smtClean="0"/>
              <a:t>SourceTree</a:t>
            </a:r>
            <a:r>
              <a:rPr lang="en-GB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1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More than just version control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Integrates with issue management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ranches matched to issues</a:t>
            </a:r>
          </a:p>
          <a:p>
            <a:r>
              <a:rPr lang="en-GB" dirty="0"/>
              <a:t>W</a:t>
            </a:r>
            <a:r>
              <a:rPr lang="en-GB" dirty="0" smtClean="0"/>
              <a:t>orkflows triggered by commits, pull requests,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utomates unit and integration tests</a:t>
            </a:r>
          </a:p>
          <a:p>
            <a:pPr lvl="1"/>
            <a:r>
              <a:rPr lang="en-GB" dirty="0" smtClean="0"/>
              <a:t>Automates deployment to servers</a:t>
            </a:r>
          </a:p>
          <a:p>
            <a:r>
              <a:rPr lang="en-GB" dirty="0" smtClean="0"/>
              <a:t>Open sourcing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romotes collaboration and quality</a:t>
            </a:r>
          </a:p>
          <a:p>
            <a:pPr lvl="1"/>
            <a:r>
              <a:rPr lang="en-GB" dirty="0" smtClean="0"/>
              <a:t>Increases reputation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Typical scenario </a:t>
            </a:r>
            <a:r>
              <a:rPr lang="en-GB" dirty="0" smtClean="0"/>
              <a:t>in our group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728663"/>
            <a:ext cx="7704856" cy="5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SVN to GIT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 move from SVN to GIT without keeping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Create new repository in github.com/NERC-CEH (exercise 2 step 2)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Clone it to your local drive (exercise 2 step 3)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 SVN Export to get clean copy of your code from SVN into your new local git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 git add, git commit and git push to get all those files into your github.com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Give your team members access to your new </a:t>
            </a:r>
            <a:r>
              <a:rPr lang="en-GB" sz="2400" dirty="0" err="1" smtClean="0"/>
              <a:t>github</a:t>
            </a:r>
            <a:r>
              <a:rPr lang="en-GB" sz="2400" dirty="0" smtClean="0"/>
              <a:t> repository (exercise 3 step 2)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Team members can now clone your repository and they are up and running in git</a:t>
            </a:r>
          </a:p>
          <a:p>
            <a:endParaRPr lang="en-GB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Cheat sheet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1680" y="728663"/>
            <a:ext cx="7416824" cy="612933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661" y="938883"/>
            <a:ext cx="3524250" cy="519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76" y="1376313"/>
            <a:ext cx="183351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git clone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checkout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add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commit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pull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push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branch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it merge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6148" y="1201918"/>
            <a:ext cx="30778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accent3">
                    <a:lumMod val="50000"/>
                  </a:schemeClr>
                </a:solidFill>
              </a:rPr>
              <a:t>Git repository in a mess?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Rename the root folder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Clone a new copy from github.com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With original files to help, make edits to files in new repo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Delete original when happy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Three learning goals in three sessions</a:t>
            </a:r>
            <a:endParaRPr lang="en-GB" dirty="0"/>
          </a:p>
        </p:txBody>
      </p:sp>
      <p:grpSp>
        <p:nvGrpSpPr>
          <p:cNvPr id="47" name="Group 46"/>
          <p:cNvGrpSpPr/>
          <p:nvPr/>
        </p:nvGrpSpPr>
        <p:grpSpPr>
          <a:xfrm>
            <a:off x="173908" y="1447800"/>
            <a:ext cx="2425453" cy="1987550"/>
            <a:chOff x="173908" y="1447800"/>
            <a:chExt cx="2425453" cy="1987550"/>
          </a:xfrm>
        </p:grpSpPr>
        <p:grpSp>
          <p:nvGrpSpPr>
            <p:cNvPr id="10" name="Group 9"/>
            <p:cNvGrpSpPr/>
            <p:nvPr/>
          </p:nvGrpSpPr>
          <p:grpSpPr>
            <a:xfrm>
              <a:off x="173908" y="1890370"/>
              <a:ext cx="2425453" cy="1544980"/>
              <a:chOff x="256458" y="2265020"/>
              <a:chExt cx="2425453" cy="15449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6458" y="2265020"/>
                <a:ext cx="2425453" cy="1544980"/>
              </a:xfrm>
              <a:prstGeom prst="rect">
                <a:avLst/>
              </a:prstGeom>
              <a:effectLst>
                <a:outerShdw blurRad="101600" dist="152400" dir="6600000" algn="ctr" rotWithShape="0">
                  <a:schemeClr val="bg1">
                    <a:lumMod val="50000"/>
                  </a:scheme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85240" y="2453641"/>
                <a:ext cx="250547" cy="358140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335384" y="1447800"/>
              <a:ext cx="2121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alibri Light" panose="020F0302020204030204" pitchFamily="34" charset="0"/>
                </a:rPr>
                <a:t>Basic principles</a:t>
              </a:r>
              <a:endParaRPr lang="en-GB" sz="2400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38500" y="1443105"/>
            <a:ext cx="2152650" cy="2832100"/>
            <a:chOff x="3238500" y="1403350"/>
            <a:chExt cx="2152650" cy="2832100"/>
          </a:xfrm>
        </p:grpSpPr>
        <p:sp>
          <p:nvSpPr>
            <p:cNvPr id="40" name="TextBox 39"/>
            <p:cNvSpPr txBox="1"/>
            <p:nvPr/>
          </p:nvSpPr>
          <p:spPr>
            <a:xfrm>
              <a:off x="3238500" y="1403350"/>
              <a:ext cx="215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alibri Light" panose="020F0302020204030204" pitchFamily="34" charset="0"/>
                </a:rPr>
                <a:t>Remote hosting</a:t>
              </a:r>
              <a:endParaRPr lang="en-GB" sz="2400" dirty="0">
                <a:latin typeface="Calibri Light" panose="020F0302020204030204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79058" y="1835149"/>
              <a:ext cx="1695735" cy="2400301"/>
              <a:chOff x="3279058" y="1835149"/>
              <a:chExt cx="1695735" cy="240030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79058" y="1835149"/>
                <a:ext cx="1695735" cy="2400301"/>
                <a:chOff x="3279058" y="1797049"/>
                <a:chExt cx="1695735" cy="2400301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40505" y="1797049"/>
                  <a:ext cx="991418" cy="806451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279058" y="3117190"/>
                  <a:ext cx="1695735" cy="1080160"/>
                </a:xfrm>
                <a:prstGeom prst="rect">
                  <a:avLst/>
                </a:prstGeom>
                <a:effectLst>
                  <a:outerShdw blurRad="101600" dist="152400" dir="6600000" algn="ctr" rotWithShape="0">
                    <a:schemeClr val="bg1">
                      <a:lumMod val="50000"/>
                    </a:schemeClr>
                  </a:outerShdw>
                </a:effec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834327" y="1939290"/>
                  <a:ext cx="378460" cy="540983"/>
                </a:xfrm>
                <a:prstGeom prst="rect">
                  <a:avLst/>
                </a:prstGeom>
              </p:spPr>
            </p:pic>
            <p:sp>
              <p:nvSpPr>
                <p:cNvPr id="11" name="Up-Down Arrow 10"/>
                <p:cNvSpPr/>
                <p:nvPr/>
              </p:nvSpPr>
              <p:spPr>
                <a:xfrm>
                  <a:off x="4013200" y="2609850"/>
                  <a:ext cx="222250" cy="501650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996691" y="3247391"/>
                  <a:ext cx="156210" cy="223292"/>
                </a:xfrm>
                <a:prstGeom prst="rect">
                  <a:avLst/>
                </a:prstGeom>
              </p:spPr>
            </p:pic>
          </p:grpSp>
          <p:pic>
            <p:nvPicPr>
              <p:cNvPr id="1026" name="Picture 2" descr="Image result for github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8043" y="2021789"/>
                <a:ext cx="527370" cy="43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5520609" y="1455859"/>
            <a:ext cx="3432892" cy="3544119"/>
            <a:chOff x="5520609" y="1384300"/>
            <a:chExt cx="3432892" cy="3544119"/>
          </a:xfrm>
        </p:grpSpPr>
        <p:sp>
          <p:nvSpPr>
            <p:cNvPr id="41" name="TextBox 40"/>
            <p:cNvSpPr txBox="1"/>
            <p:nvPr/>
          </p:nvSpPr>
          <p:spPr>
            <a:xfrm>
              <a:off x="6064250" y="1384300"/>
              <a:ext cx="1934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alibri Light" panose="020F0302020204030204" pitchFamily="34" charset="0"/>
                </a:rPr>
                <a:t>Team working</a:t>
              </a:r>
              <a:endParaRPr lang="en-GB" sz="2400" dirty="0">
                <a:latin typeface="Calibri Light" panose="020F030202020403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520609" y="1873249"/>
              <a:ext cx="3432892" cy="3055170"/>
              <a:chOff x="5520609" y="1873249"/>
              <a:chExt cx="3432892" cy="305517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520609" y="1873249"/>
                <a:ext cx="3432892" cy="3055170"/>
                <a:chOff x="5584109" y="1352549"/>
                <a:chExt cx="3432892" cy="305517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574205" y="1352549"/>
                  <a:ext cx="991418" cy="806451"/>
                  <a:chOff x="6910755" y="1250949"/>
                  <a:chExt cx="991418" cy="806451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910755" y="1250949"/>
                    <a:ext cx="991418" cy="806451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7126350" y="1393190"/>
                    <a:ext cx="378460" cy="54098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584109" y="2304390"/>
                  <a:ext cx="1178642" cy="750779"/>
                  <a:chOff x="5660309" y="2488540"/>
                  <a:chExt cx="1178642" cy="750779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5660309" y="2488540"/>
                    <a:ext cx="1178642" cy="750779"/>
                  </a:xfrm>
                  <a:prstGeom prst="rect">
                    <a:avLst/>
                  </a:prstGeom>
                  <a:effectLst>
                    <a:outerShdw blurRad="101600" dist="152400" dir="6600000" algn="ctr" rotWithShape="0">
                      <a:schemeClr val="bg1">
                        <a:lumMod val="50000"/>
                      </a:schemeClr>
                    </a:outerShdw>
                  </a:effectLst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165670" y="2574290"/>
                    <a:ext cx="118166" cy="1689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7838359" y="2247240"/>
                  <a:ext cx="1178642" cy="750779"/>
                  <a:chOff x="5660309" y="2488540"/>
                  <a:chExt cx="1178642" cy="750779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5660309" y="2488540"/>
                    <a:ext cx="1178642" cy="750779"/>
                  </a:xfrm>
                  <a:prstGeom prst="rect">
                    <a:avLst/>
                  </a:prstGeom>
                  <a:effectLst>
                    <a:outerShdw blurRad="101600" dist="152400" dir="6600000" algn="ctr" rotWithShape="0">
                      <a:schemeClr val="bg1">
                        <a:lumMod val="50000"/>
                      </a:schemeClr>
                    </a:outerShdw>
                  </a:effectLst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165670" y="2574290"/>
                    <a:ext cx="118166" cy="1689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844459" y="3656940"/>
                  <a:ext cx="1178642" cy="750779"/>
                  <a:chOff x="5660309" y="2488540"/>
                  <a:chExt cx="1178642" cy="750779"/>
                </a:xfrm>
              </p:grpSpPr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5660309" y="2488540"/>
                    <a:ext cx="1178642" cy="750779"/>
                  </a:xfrm>
                  <a:prstGeom prst="rect">
                    <a:avLst/>
                  </a:prstGeom>
                  <a:effectLst>
                    <a:outerShdw blurRad="101600" dist="152400" dir="6600000" algn="ctr" rotWithShape="0">
                      <a:schemeClr val="bg1">
                        <a:lumMod val="50000"/>
                      </a:schemeClr>
                    </a:outerShdw>
                  </a:effectLst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165670" y="2574290"/>
                    <a:ext cx="118166" cy="16891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7584359" y="3612490"/>
                  <a:ext cx="1178642" cy="750779"/>
                  <a:chOff x="5660309" y="2488540"/>
                  <a:chExt cx="1178642" cy="750779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5660309" y="2488540"/>
                    <a:ext cx="1178642" cy="750779"/>
                  </a:xfrm>
                  <a:prstGeom prst="rect">
                    <a:avLst/>
                  </a:prstGeom>
                  <a:effectLst>
                    <a:outerShdw blurRad="101600" dist="152400" dir="6600000" algn="ctr" rotWithShape="0">
                      <a:schemeClr val="bg1">
                        <a:lumMod val="50000"/>
                      </a:schemeClr>
                    </a:outerShdw>
                  </a:effectLst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165670" y="2574290"/>
                    <a:ext cx="118166" cy="16891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2" name="Up-Down Arrow 31"/>
                <p:cNvSpPr/>
                <p:nvPr/>
              </p:nvSpPr>
              <p:spPr>
                <a:xfrm rot="2136256">
                  <a:off x="6292851" y="1981199"/>
                  <a:ext cx="222250" cy="501650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Up-Down Arrow 32"/>
                <p:cNvSpPr/>
                <p:nvPr/>
              </p:nvSpPr>
              <p:spPr>
                <a:xfrm rot="18260764">
                  <a:off x="7683500" y="1936749"/>
                  <a:ext cx="222250" cy="501650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Up-Down Arrow 33"/>
                <p:cNvSpPr/>
                <p:nvPr/>
              </p:nvSpPr>
              <p:spPr>
                <a:xfrm rot="790611">
                  <a:off x="6744008" y="2166395"/>
                  <a:ext cx="222250" cy="1547001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Up-Down Arrow 34"/>
                <p:cNvSpPr/>
                <p:nvPr/>
              </p:nvSpPr>
              <p:spPr>
                <a:xfrm rot="20287211">
                  <a:off x="7438793" y="2113476"/>
                  <a:ext cx="222250" cy="1518480"/>
                </a:xfrm>
                <a:prstGeom prst="up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43" name="Picture 2" descr="Image result for github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3618" y="2054457"/>
                <a:ext cx="527370" cy="43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8" name="TextBox 47"/>
          <p:cNvSpPr txBox="1"/>
          <p:nvPr/>
        </p:nvSpPr>
        <p:spPr>
          <a:xfrm>
            <a:off x="599114" y="1043615"/>
            <a:ext cx="138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Calibri Light" panose="020F0302020204030204" pitchFamily="34" charset="0"/>
              </a:rPr>
              <a:t>Session 1</a:t>
            </a:r>
            <a:endParaRPr lang="en-GB" sz="2400" b="1" i="1" dirty="0">
              <a:latin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6279" y="1052896"/>
            <a:ext cx="138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Calibri Light" panose="020F0302020204030204" pitchFamily="34" charset="0"/>
              </a:rPr>
              <a:t>Session 2</a:t>
            </a:r>
            <a:endParaRPr lang="en-GB" sz="2400" b="1" i="1" dirty="0"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2849" y="1054224"/>
            <a:ext cx="138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Calibri Light" panose="020F0302020204030204" pitchFamily="34" charset="0"/>
              </a:rPr>
              <a:t>Session 3</a:t>
            </a:r>
            <a:endParaRPr lang="en-GB" sz="24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Typical scenario with a model </a:t>
            </a:r>
            <a:r>
              <a:rPr lang="en-GB" dirty="0" smtClean="0"/>
              <a:t>run?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22120"/>
            <a:ext cx="897636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1188720"/>
            <a:ext cx="900684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980728"/>
            <a:ext cx="8964488" cy="46994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 couple of good learning resources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Great </a:t>
            </a:r>
            <a:r>
              <a:rPr lang="en-GB" dirty="0"/>
              <a:t>free book: </a:t>
            </a:r>
            <a:r>
              <a:rPr lang="en-GB" dirty="0">
                <a:hlinkClick r:id="rId3"/>
              </a:rPr>
              <a:t>https://git-scm.com/book/en/v2</a:t>
            </a:r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Excellent </a:t>
            </a:r>
            <a:r>
              <a:rPr lang="en-GB" dirty="0" err="1"/>
              <a:t>Atlassian</a:t>
            </a:r>
            <a:r>
              <a:rPr lang="en-GB" dirty="0"/>
              <a:t> tutorial: </a:t>
            </a:r>
            <a:r>
              <a:rPr lang="en-GB" dirty="0">
                <a:hlinkClick r:id="rId4"/>
              </a:rPr>
              <a:t>https://www.atlassian.com/git/tutorials/what-is-version-control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Session 1: </a:t>
            </a:r>
            <a:r>
              <a:rPr lang="fr-FR" dirty="0" err="1" smtClean="0"/>
              <a:t>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Version control a set of files on my local drive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685900"/>
            <a:ext cx="5562600" cy="3543300"/>
          </a:xfrm>
          <a:prstGeom prst="rect">
            <a:avLst/>
          </a:prstGeom>
          <a:effectLst>
            <a:outerShdw blurRad="101600" dist="152400" dir="66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2721</TotalTime>
  <Words>1767</Words>
  <Application>Microsoft Office PowerPoint</Application>
  <PresentationFormat>On-screen Show (4:3)</PresentationFormat>
  <Paragraphs>481</Paragraphs>
  <Slides>52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Narrow</vt:lpstr>
      <vt:lpstr>Calibri</vt:lpstr>
      <vt:lpstr>Calibri Light</vt:lpstr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Cooper, Jonathan M.</dc:creator>
  <cp:lastModifiedBy>Cooper, Jonathan M.</cp:lastModifiedBy>
  <cp:revision>242</cp:revision>
  <dcterms:created xsi:type="dcterms:W3CDTF">2017-03-30T10:35:24Z</dcterms:created>
  <dcterms:modified xsi:type="dcterms:W3CDTF">2017-11-03T17:38:33Z</dcterms:modified>
</cp:coreProperties>
</file>